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Lato" panose="020F0502020204030203" pitchFamily="34"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2dcab329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2dcab329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bb8388fb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bb8388fb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3888a1d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3888a1d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2dcab329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2dcab329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2dcab329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2dcab329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3888a1de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3888a1de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3888a1de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3888a1de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3888a1de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3888a1de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3888a1de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f3888a1de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3888a1de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3888a1de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3888a1de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3888a1de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3888a1de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3888a1de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3888a1de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3888a1de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2dcab329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2dcab329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60d902e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060d902e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60d902ee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60d902ee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60d902ee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60d902ee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60d902ee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60d902ee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60d902ee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60d902ee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0d902ee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0d902e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60d902ee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060d902ee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bb8388f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bb8388f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60d902ee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0d902ee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60d902ee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60d902ee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60d902ee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60d902ee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2dcab329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2dcab329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2dcab329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2dcab329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bb8388fb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bb8388fb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2dcab329b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2dcab329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2dcab329b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2dcab329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bb8388f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bb8388f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60d902f66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60d902f6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bb8388f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bb8388f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bb8388fb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bb8388fb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2dcab329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2dcab329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2dcab329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2dcab329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ms.vit.ac.in/course/view.php?id=143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jangoproject.com/en/stable/ref/applications/#application-configur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29550" y="1610550"/>
            <a:ext cx="2484900" cy="84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CSE3501</a:t>
            </a:r>
            <a:endParaRPr/>
          </a:p>
        </p:txBody>
      </p:sp>
      <p:sp>
        <p:nvSpPr>
          <p:cNvPr id="135" name="Google Shape;135;p13"/>
          <p:cNvSpPr txBox="1">
            <a:spLocks noGrp="1"/>
          </p:cNvSpPr>
          <p:nvPr>
            <p:ph type="subTitle" idx="1"/>
          </p:nvPr>
        </p:nvSpPr>
        <p:spPr>
          <a:xfrm>
            <a:off x="1183800" y="2571750"/>
            <a:ext cx="6776400" cy="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50">
                <a:highlight>
                  <a:schemeClr val="dk1"/>
                </a:highlight>
                <a:uFill>
                  <a:noFill/>
                </a:uFill>
                <a:latin typeface="Roboto"/>
                <a:ea typeface="Roboto"/>
                <a:cs typeface="Roboto"/>
                <a:sym typeface="Roboto"/>
                <a:hlinkClick r:id="rId3"/>
              </a:rPr>
              <a:t>Information Security Analysis and Audit</a:t>
            </a:r>
            <a:endParaRPr sz="3100">
              <a:highlight>
                <a:schemeClr val="dk1"/>
              </a:highlight>
            </a:endParaRPr>
          </a:p>
        </p:txBody>
      </p:sp>
      <p:sp>
        <p:nvSpPr>
          <p:cNvPr id="136" name="Google Shape;13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137" name="Google Shape;137;p13"/>
          <p:cNvSpPr txBox="1"/>
          <p:nvPr/>
        </p:nvSpPr>
        <p:spPr>
          <a:xfrm>
            <a:off x="140650" y="4690675"/>
            <a:ext cx="783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lt1"/>
                </a:solidFill>
                <a:latin typeface="Lato"/>
                <a:ea typeface="Lato"/>
                <a:cs typeface="Lato"/>
                <a:sym typeface="Lato"/>
              </a:rPr>
              <a:t>05/12/21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TRADITIONAL GRAPHICAL PASSWORD AUTHENTICATION SYSTEM - LIMITATIONS</a:t>
            </a:r>
            <a:endParaRPr b="1"/>
          </a:p>
        </p:txBody>
      </p:sp>
      <p:sp>
        <p:nvSpPr>
          <p:cNvPr id="209" name="Google Shape;209;p22"/>
          <p:cNvSpPr txBox="1">
            <a:spLocks noGrp="1"/>
          </p:cNvSpPr>
          <p:nvPr>
            <p:ph type="body" idx="1"/>
          </p:nvPr>
        </p:nvSpPr>
        <p:spPr>
          <a:xfrm>
            <a:off x="1297500" y="1215925"/>
            <a:ext cx="7038900" cy="1596900"/>
          </a:xfrm>
          <a:prstGeom prst="rect">
            <a:avLst/>
          </a:prstGeom>
        </p:spPr>
        <p:txBody>
          <a:bodyPr spcFirstLastPara="1" wrap="square" lIns="91425" tIns="91425" rIns="91425" bIns="91425" anchor="t" anchorCtr="0">
            <a:noAutofit/>
          </a:bodyPr>
          <a:lstStyle/>
          <a:p>
            <a:pPr marL="457200" lvl="0" indent="0" algn="l" rtl="0">
              <a:lnSpc>
                <a:spcPct val="95000"/>
              </a:lnSpc>
              <a:spcBef>
                <a:spcPts val="1200"/>
              </a:spcBef>
              <a:spcAft>
                <a:spcPts val="0"/>
              </a:spcAft>
              <a:buNone/>
            </a:pPr>
            <a:r>
              <a:rPr lang="en" sz="1400"/>
              <a:t>Recall based Graphical Password Authentication has a major limitation of easily being prone to the Graphical Password Attacks such as:</a:t>
            </a:r>
            <a:endParaRPr sz="1400"/>
          </a:p>
          <a:p>
            <a:pPr marL="457200" lvl="0" indent="-317500" algn="l" rtl="0">
              <a:lnSpc>
                <a:spcPct val="95000"/>
              </a:lnSpc>
              <a:spcBef>
                <a:spcPts val="1200"/>
              </a:spcBef>
              <a:spcAft>
                <a:spcPts val="0"/>
              </a:spcAft>
              <a:buSzPts val="1400"/>
              <a:buChar char="●"/>
            </a:pPr>
            <a:r>
              <a:rPr lang="en" sz="1400" b="1"/>
              <a:t>Spyware Attack: </a:t>
            </a:r>
            <a:r>
              <a:rPr lang="en" sz="1400"/>
              <a:t>This attack uses a small application installed (accidentally or secretly) on a user’s computer to record sensitive data during mouse movement or key press.</a:t>
            </a:r>
            <a:endParaRPr sz="1600" b="1"/>
          </a:p>
          <a:p>
            <a:pPr marL="457200" lvl="0" indent="-317500" algn="l" rtl="0">
              <a:lnSpc>
                <a:spcPct val="95000"/>
              </a:lnSpc>
              <a:spcBef>
                <a:spcPts val="0"/>
              </a:spcBef>
              <a:spcAft>
                <a:spcPts val="0"/>
              </a:spcAft>
              <a:buSzPts val="1400"/>
              <a:buFont typeface="Times New Roman"/>
              <a:buChar char="●"/>
            </a:pPr>
            <a:r>
              <a:rPr lang="en" sz="1400"/>
              <a:t> </a:t>
            </a:r>
            <a:r>
              <a:rPr lang="en" sz="1400" b="1"/>
              <a:t>Social Engineering Attack (Description Attack): </a:t>
            </a:r>
            <a:r>
              <a:rPr lang="en" sz="1400"/>
              <a:t>This type of attack happens when a non-authorized personal manages to impersonate authorized employees and access confidential information (i.e.) passwords and graphical codes. </a:t>
            </a:r>
            <a:endParaRPr sz="1400" b="1"/>
          </a:p>
          <a:p>
            <a:pPr marL="457200" lvl="0" indent="-317500" algn="l" rtl="0">
              <a:lnSpc>
                <a:spcPct val="95000"/>
              </a:lnSpc>
              <a:spcBef>
                <a:spcPts val="0"/>
              </a:spcBef>
              <a:spcAft>
                <a:spcPts val="0"/>
              </a:spcAft>
              <a:buSzPts val="1400"/>
              <a:buChar char="●"/>
            </a:pPr>
            <a:r>
              <a:rPr lang="en" sz="1400" b="1"/>
              <a:t>Physical Attack: </a:t>
            </a:r>
            <a:r>
              <a:rPr lang="en" sz="1400"/>
              <a:t>this type of attack happens when a user can access directly to the data in the server. </a:t>
            </a:r>
            <a:endParaRPr sz="1400" b="1"/>
          </a:p>
          <a:p>
            <a:pPr marL="457200" lvl="0" indent="-317500" algn="l" rtl="0">
              <a:lnSpc>
                <a:spcPct val="95000"/>
              </a:lnSpc>
              <a:spcBef>
                <a:spcPts val="0"/>
              </a:spcBef>
              <a:spcAft>
                <a:spcPts val="0"/>
              </a:spcAft>
              <a:buSzPts val="1400"/>
              <a:buChar char="●"/>
            </a:pPr>
            <a:r>
              <a:rPr lang="en" sz="1400"/>
              <a:t> </a:t>
            </a:r>
            <a:r>
              <a:rPr lang="en" sz="1400" b="1"/>
              <a:t>Shoulder Surfing: </a:t>
            </a:r>
            <a:r>
              <a:rPr lang="en" sz="1400"/>
              <a:t>shoulder surfing is watching over people’s shoulders as they process information.</a:t>
            </a:r>
            <a:endParaRPr sz="1400"/>
          </a:p>
        </p:txBody>
      </p:sp>
      <p:sp>
        <p:nvSpPr>
          <p:cNvPr id="210" name="Google Shape;21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TRADITIONAL GRAPHICAL PASSWORD AUTHENTICATION SYSTEM - LIMITATIONS</a:t>
            </a:r>
            <a:endParaRPr b="1"/>
          </a:p>
        </p:txBody>
      </p:sp>
      <p:sp>
        <p:nvSpPr>
          <p:cNvPr id="217" name="Google Shape;21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19" name="Google Shape;219;p23"/>
          <p:cNvPicPr preferRelativeResize="0"/>
          <p:nvPr/>
        </p:nvPicPr>
        <p:blipFill>
          <a:blip r:embed="rId3">
            <a:alphaModFix/>
          </a:blip>
          <a:stretch>
            <a:fillRect/>
          </a:stretch>
        </p:blipFill>
        <p:spPr>
          <a:xfrm>
            <a:off x="1865425" y="1489949"/>
            <a:ext cx="2595953" cy="1674788"/>
          </a:xfrm>
          <a:prstGeom prst="rect">
            <a:avLst/>
          </a:prstGeom>
          <a:noFill/>
          <a:ln>
            <a:noFill/>
          </a:ln>
        </p:spPr>
      </p:pic>
      <p:pic>
        <p:nvPicPr>
          <p:cNvPr id="220" name="Google Shape;220;p23"/>
          <p:cNvPicPr preferRelativeResize="0"/>
          <p:nvPr/>
        </p:nvPicPr>
        <p:blipFill>
          <a:blip r:embed="rId4">
            <a:alphaModFix/>
          </a:blip>
          <a:stretch>
            <a:fillRect/>
          </a:stretch>
        </p:blipFill>
        <p:spPr>
          <a:xfrm>
            <a:off x="4572000" y="1513676"/>
            <a:ext cx="2595948" cy="1652898"/>
          </a:xfrm>
          <a:prstGeom prst="rect">
            <a:avLst/>
          </a:prstGeom>
          <a:noFill/>
          <a:ln>
            <a:noFill/>
          </a:ln>
        </p:spPr>
      </p:pic>
      <p:pic>
        <p:nvPicPr>
          <p:cNvPr id="221" name="Google Shape;221;p23"/>
          <p:cNvPicPr preferRelativeResize="0"/>
          <p:nvPr/>
        </p:nvPicPr>
        <p:blipFill>
          <a:blip r:embed="rId5">
            <a:alphaModFix/>
          </a:blip>
          <a:stretch>
            <a:fillRect/>
          </a:stretch>
        </p:blipFill>
        <p:spPr>
          <a:xfrm>
            <a:off x="1889375" y="3261100"/>
            <a:ext cx="2548050" cy="1695599"/>
          </a:xfrm>
          <a:prstGeom prst="rect">
            <a:avLst/>
          </a:prstGeom>
          <a:noFill/>
          <a:ln>
            <a:noFill/>
          </a:ln>
        </p:spPr>
      </p:pic>
      <p:pic>
        <p:nvPicPr>
          <p:cNvPr id="222" name="Google Shape;222;p23"/>
          <p:cNvPicPr preferRelativeResize="0"/>
          <p:nvPr/>
        </p:nvPicPr>
        <p:blipFill>
          <a:blip r:embed="rId6">
            <a:alphaModFix/>
          </a:blip>
          <a:stretch>
            <a:fillRect/>
          </a:stretch>
        </p:blipFill>
        <p:spPr>
          <a:xfrm>
            <a:off x="4595950" y="3261700"/>
            <a:ext cx="2548050" cy="1694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28" name="Google Shape;228;p24"/>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901700" lvl="0" indent="-457200" algn="l" rtl="0">
              <a:spcBef>
                <a:spcPts val="1200"/>
              </a:spcBef>
              <a:spcAft>
                <a:spcPts val="0"/>
              </a:spcAft>
              <a:buNone/>
            </a:pPr>
            <a:r>
              <a:rPr lang="en" sz="1400"/>
              <a:t>Step 1       </a:t>
            </a:r>
            <a:r>
              <a:rPr lang="en" sz="1400">
                <a:solidFill>
                  <a:srgbClr val="000000"/>
                </a:solidFill>
              </a:rPr>
              <a:t>       </a:t>
            </a:r>
            <a:r>
              <a:rPr lang="en" sz="1400"/>
              <a:t>   Start</a:t>
            </a:r>
            <a:endParaRPr sz="1400"/>
          </a:p>
          <a:p>
            <a:pPr marL="901700" lvl="0" indent="-457200" algn="l" rtl="0">
              <a:spcBef>
                <a:spcPts val="1200"/>
              </a:spcBef>
              <a:spcAft>
                <a:spcPts val="0"/>
              </a:spcAft>
              <a:buNone/>
            </a:pPr>
            <a:r>
              <a:rPr lang="en" sz="1400"/>
              <a:t>Step 2                 home--&gt;Register--&gt;Enter username--&gt;Enter email</a:t>
            </a:r>
            <a:endParaRPr sz="1400"/>
          </a:p>
          <a:p>
            <a:pPr marL="901700" lvl="0" indent="-457200" algn="l" rtl="0">
              <a:spcBef>
                <a:spcPts val="1200"/>
              </a:spcBef>
              <a:spcAft>
                <a:spcPts val="0"/>
              </a:spcAft>
              <a:buNone/>
            </a:pPr>
            <a:r>
              <a:rPr lang="en" sz="1400"/>
              <a:t>Step 3                 print random images to prevent attack</a:t>
            </a:r>
            <a:endParaRPr sz="1400"/>
          </a:p>
          <a:p>
            <a:pPr marL="685800" lvl="0" indent="215900" algn="l" rtl="0">
              <a:spcBef>
                <a:spcPts val="1200"/>
              </a:spcBef>
              <a:spcAft>
                <a:spcPts val="0"/>
              </a:spcAft>
              <a:buNone/>
            </a:pPr>
            <a:r>
              <a:rPr lang="en" sz="1400"/>
              <a:t>images = random.sample()</a:t>
            </a:r>
            <a:endParaRPr sz="1400"/>
          </a:p>
          <a:p>
            <a:pPr marL="685800" lvl="0" indent="215900" algn="l" rtl="0">
              <a:spcBef>
                <a:spcPts val="1200"/>
              </a:spcBef>
              <a:spcAft>
                <a:spcPts val="0"/>
              </a:spcAft>
              <a:buNone/>
            </a:pPr>
            <a:r>
              <a:rPr lang="en" sz="1400"/>
              <a:t>print(images)</a:t>
            </a:r>
            <a:endParaRPr sz="1400"/>
          </a:p>
          <a:p>
            <a:pPr marL="901700" lvl="0" indent="-457200" algn="l" rtl="0">
              <a:spcBef>
                <a:spcPts val="1200"/>
              </a:spcBef>
              <a:spcAft>
                <a:spcPts val="0"/>
              </a:spcAft>
              <a:buNone/>
            </a:pPr>
            <a:r>
              <a:rPr lang="en" sz="1400"/>
              <a:t>Step 4                 select images as password</a:t>
            </a:r>
            <a:endParaRPr sz="1400"/>
          </a:p>
          <a:p>
            <a:pPr marL="901700" lvl="0" indent="-457200" algn="l" rtl="0">
              <a:spcBef>
                <a:spcPts val="1200"/>
              </a:spcBef>
              <a:spcAft>
                <a:spcPts val="0"/>
              </a:spcAft>
              <a:buNone/>
            </a:pPr>
            <a:r>
              <a:rPr lang="en" sz="1400"/>
              <a:t>Step 5                 login_info = loginInfo(user = user, fails = 0)</a:t>
            </a:r>
            <a:endParaRPr sz="1400"/>
          </a:p>
          <a:p>
            <a:pPr marL="685800" lvl="0" indent="215900" algn="l" rtl="0">
              <a:spcBef>
                <a:spcPts val="1200"/>
              </a:spcBef>
              <a:spcAft>
                <a:spcPts val="0"/>
              </a:spcAft>
              <a:buNone/>
            </a:pPr>
            <a:r>
              <a:rPr lang="en" sz="1400"/>
              <a:t>login_info.save()</a:t>
            </a:r>
            <a:endParaRPr sz="1400"/>
          </a:p>
          <a:p>
            <a:pPr marL="685800" lvl="0" indent="215900" algn="l" rtl="0">
              <a:spcBef>
                <a:spcPts val="1200"/>
              </a:spcBef>
              <a:spcAft>
                <a:spcPts val="0"/>
              </a:spcAft>
              <a:buNone/>
            </a:pPr>
            <a:r>
              <a:rPr lang="en" sz="1400"/>
              <a:t>messages.success(‘Account created!’)</a:t>
            </a:r>
            <a:endParaRPr sz="1400"/>
          </a:p>
          <a:p>
            <a:pPr marL="228600" lvl="0" indent="0" algn="just" rtl="0">
              <a:spcBef>
                <a:spcPts val="1200"/>
              </a:spcBef>
              <a:spcAft>
                <a:spcPts val="0"/>
              </a:spcAft>
              <a:buNone/>
            </a:pPr>
            <a:endParaRPr sz="1400"/>
          </a:p>
          <a:p>
            <a:pPr marL="228600" lvl="0" indent="0" algn="just" rtl="0">
              <a:spcBef>
                <a:spcPts val="1200"/>
              </a:spcBef>
              <a:spcAft>
                <a:spcPts val="0"/>
              </a:spcAft>
              <a:buNone/>
            </a:pPr>
            <a:endParaRPr sz="1200"/>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29" name="Google Shape;22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36" name="Google Shape;236;p25"/>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sz="1400"/>
              <a:t>return to home</a:t>
            </a:r>
            <a:endParaRPr sz="1400"/>
          </a:p>
          <a:p>
            <a:pPr marL="685800" lvl="0" indent="215900" algn="l" rtl="0">
              <a:spcBef>
                <a:spcPts val="1200"/>
              </a:spcBef>
              <a:spcAft>
                <a:spcPts val="0"/>
              </a:spcAft>
              <a:buNone/>
            </a:pPr>
            <a:r>
              <a:rPr lang="en" sz="1400"/>
              <a:t>except Exception:</a:t>
            </a:r>
            <a:endParaRPr sz="1400"/>
          </a:p>
          <a:p>
            <a:pPr marL="685800" lvl="0" indent="215900" algn="l" rtl="0">
              <a:spcBef>
                <a:spcPts val="1200"/>
              </a:spcBef>
              <a:spcAft>
                <a:spcPts val="0"/>
              </a:spcAft>
              <a:buNone/>
            </a:pPr>
            <a:r>
              <a:rPr lang="en" sz="1400"/>
              <a:t>messages.warning(‘Error!’)</a:t>
            </a:r>
            <a:endParaRPr sz="1400"/>
          </a:p>
          <a:p>
            <a:pPr marL="901700" lvl="0" indent="-457200" algn="l" rtl="0">
              <a:spcBef>
                <a:spcPts val="1200"/>
              </a:spcBef>
              <a:spcAft>
                <a:spcPts val="0"/>
              </a:spcAft>
              <a:buNone/>
            </a:pPr>
            <a:r>
              <a:rPr lang="en" sz="1400"/>
              <a:t>Step 6                 Redirect to login</a:t>
            </a:r>
            <a:endParaRPr sz="1400"/>
          </a:p>
          <a:p>
            <a:pPr marL="901700" lvl="0" indent="-457200" algn="l" rtl="0">
              <a:spcBef>
                <a:spcPts val="1200"/>
              </a:spcBef>
              <a:spcAft>
                <a:spcPts val="0"/>
              </a:spcAft>
              <a:buNone/>
            </a:pPr>
            <a:r>
              <a:rPr lang="en" sz="1400"/>
              <a:t>Step 7                 Login--&gt;Enter username--&gt;Enter password</a:t>
            </a:r>
            <a:endParaRPr sz="1400"/>
          </a:p>
          <a:p>
            <a:pPr marL="901700" lvl="0" indent="-457200" algn="l" rtl="0">
              <a:spcBef>
                <a:spcPts val="1200"/>
              </a:spcBef>
              <a:spcAft>
                <a:spcPts val="0"/>
              </a:spcAft>
              <a:buNone/>
            </a:pPr>
            <a:r>
              <a:rPr lang="en" sz="1400"/>
              <a:t>Step 8                 If didSuccess == true</a:t>
            </a:r>
            <a:endParaRPr sz="1400"/>
          </a:p>
          <a:p>
            <a:pPr marL="685800" lvl="0" indent="228600" algn="l" rtl="0">
              <a:spcBef>
                <a:spcPts val="1200"/>
              </a:spcBef>
              <a:spcAft>
                <a:spcPts val="0"/>
              </a:spcAft>
              <a:buNone/>
            </a:pPr>
            <a:r>
              <a:rPr lang="en" sz="1400"/>
              <a:t>User.logininfo.fails = 0</a:t>
            </a:r>
            <a:endParaRPr sz="1400"/>
          </a:p>
          <a:p>
            <a:pPr marL="685800" lvl="0" indent="228600" algn="l" rtl="0">
              <a:spcBef>
                <a:spcPts val="1200"/>
              </a:spcBef>
              <a:spcAft>
                <a:spcPts val="0"/>
              </a:spcAft>
              <a:buNone/>
            </a:pPr>
            <a:r>
              <a:rPr lang="en" sz="1400"/>
              <a:t>messages.success(‘Login Successful!’)</a:t>
            </a:r>
            <a:endParaRPr sz="1400"/>
          </a:p>
          <a:p>
            <a:pPr marL="1143000" lvl="0" indent="228600" algn="l" rtl="0">
              <a:spcBef>
                <a:spcPts val="1200"/>
              </a:spcBef>
              <a:spcAft>
                <a:spcPts val="0"/>
              </a:spcAft>
              <a:buNone/>
            </a:pPr>
            <a:endParaRPr sz="1400">
              <a:solidFill>
                <a:srgbClr val="000000"/>
              </a:solidFill>
            </a:endParaRPr>
          </a:p>
          <a:p>
            <a:pPr marL="228600" lvl="0" indent="0" algn="just" rtl="0">
              <a:spcBef>
                <a:spcPts val="1200"/>
              </a:spcBef>
              <a:spcAft>
                <a:spcPts val="0"/>
              </a:spcAft>
              <a:buNone/>
            </a:pPr>
            <a:endParaRPr sz="1400"/>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37" name="Google Shape;23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44" name="Google Shape;244;p26"/>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914400" lvl="0" indent="457200" algn="l" rtl="0">
              <a:spcBef>
                <a:spcPts val="1200"/>
              </a:spcBef>
              <a:spcAft>
                <a:spcPts val="0"/>
              </a:spcAft>
              <a:buNone/>
            </a:pPr>
            <a:r>
              <a:rPr lang="en" sz="1400"/>
              <a:t>Else</a:t>
            </a:r>
            <a:endParaRPr sz="1400"/>
          </a:p>
          <a:p>
            <a:pPr marL="1143000" lvl="0" indent="228600" algn="l" rtl="0">
              <a:spcBef>
                <a:spcPts val="1200"/>
              </a:spcBef>
              <a:spcAft>
                <a:spcPts val="0"/>
              </a:spcAft>
              <a:buNone/>
            </a:pPr>
            <a:r>
              <a:rPr lang="en" sz="1400"/>
              <a:t>User.logininfo.fails += 1</a:t>
            </a:r>
            <a:endParaRPr sz="1400"/>
          </a:p>
          <a:p>
            <a:pPr marL="1143000" lvl="0" indent="228600" algn="l" rtl="0">
              <a:spcBef>
                <a:spcPts val="1200"/>
              </a:spcBef>
              <a:spcAft>
                <a:spcPts val="0"/>
              </a:spcAft>
              <a:buNone/>
            </a:pPr>
            <a:r>
              <a:rPr lang="en" sz="1400"/>
              <a:t>        	messages.warning(‘incorrect credentials!’)</a:t>
            </a:r>
            <a:endParaRPr sz="1400"/>
          </a:p>
          <a:p>
            <a:pPr marL="1143000" lvl="0" indent="228600" algn="l" rtl="0">
              <a:spcBef>
                <a:spcPts val="1200"/>
              </a:spcBef>
              <a:spcAft>
                <a:spcPts val="0"/>
              </a:spcAft>
              <a:buNone/>
            </a:pPr>
            <a:r>
              <a:rPr lang="en" sz="1400"/>
              <a:t>        	Print(‘failed attempts: ’.format(user.username, user.logininfo.fails))</a:t>
            </a:r>
            <a:endParaRPr sz="1400"/>
          </a:p>
          <a:p>
            <a:pPr marL="1143000" lvl="0" indent="228600" algn="l" rtl="0">
              <a:spcBef>
                <a:spcPts val="1200"/>
              </a:spcBef>
              <a:spcAft>
                <a:spcPts val="0"/>
              </a:spcAft>
              <a:buNone/>
            </a:pPr>
            <a:r>
              <a:rPr lang="en" sz="1400"/>
              <a:t>Redirect to login</a:t>
            </a:r>
            <a:endParaRPr sz="1400"/>
          </a:p>
          <a:p>
            <a:pPr marL="901700" lvl="0" indent="-457200" algn="l" rtl="0">
              <a:spcBef>
                <a:spcPts val="1200"/>
              </a:spcBef>
              <a:spcAft>
                <a:spcPts val="0"/>
              </a:spcAft>
              <a:buNone/>
            </a:pPr>
            <a:r>
              <a:rPr lang="en" sz="1400"/>
              <a:t>Step 9                 if user.logininfo.fails &gt;= TBA</a:t>
            </a:r>
            <a:endParaRPr sz="1400"/>
          </a:p>
          <a:p>
            <a:pPr marL="914400" lvl="0" indent="0" algn="l" rtl="0">
              <a:spcBef>
                <a:spcPts val="1200"/>
              </a:spcBef>
              <a:spcAft>
                <a:spcPts val="0"/>
              </a:spcAft>
              <a:buNone/>
            </a:pPr>
            <a:r>
              <a:rPr lang="en" sz="1400"/>
              <a:t>print(‘isBlocked: ’ .format(userlogininfo, TBA))</a:t>
            </a:r>
            <a:endParaRPr sz="1400"/>
          </a:p>
          <a:p>
            <a:pPr marL="901700" lvl="0" indent="-457200" algn="l" rtl="0">
              <a:spcBef>
                <a:spcPts val="1200"/>
              </a:spcBef>
              <a:spcAft>
                <a:spcPts val="0"/>
              </a:spcAft>
              <a:buNone/>
            </a:pPr>
            <a:r>
              <a:rPr lang="en" sz="1400"/>
              <a:t>Step 10                 send email only if user.logininfo.login_link is None</a:t>
            </a:r>
            <a:endParaRPr sz="1400"/>
          </a:p>
          <a:p>
            <a:pPr marL="1143000" lvl="0" indent="228600" algn="l" rtl="0">
              <a:spcBef>
                <a:spcPts val="1200"/>
              </a:spcBef>
              <a:spcAft>
                <a:spcPts val="0"/>
              </a:spcAft>
              <a:buNone/>
            </a:pPr>
            <a:endParaRPr sz="1400">
              <a:solidFill>
                <a:srgbClr val="000000"/>
              </a:solidFill>
            </a:endParaRPr>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45" name="Google Shape;24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52" name="Google Shape;252;p27"/>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sz="1400"/>
              <a:t>if user.logininfo.login_link is None</a:t>
            </a:r>
            <a:endParaRPr sz="1400"/>
          </a:p>
          <a:p>
            <a:pPr marL="0" lvl="0" indent="0" algn="l" rtl="0">
              <a:spcBef>
                <a:spcPts val="1200"/>
              </a:spcBef>
              <a:spcAft>
                <a:spcPts val="0"/>
              </a:spcAft>
              <a:buNone/>
            </a:pPr>
            <a:r>
              <a:rPr lang="en" sz="1400"/>
              <a:t>        		link = str(uuid.uuid4())</a:t>
            </a:r>
            <a:endParaRPr sz="1400"/>
          </a:p>
          <a:p>
            <a:pPr marL="0" lvl="0" indent="0" algn="l" rtl="0">
              <a:spcBef>
                <a:spcPts val="1200"/>
              </a:spcBef>
              <a:spcAft>
                <a:spcPts val="0"/>
              </a:spcAft>
              <a:buNone/>
            </a:pPr>
            <a:r>
              <a:rPr lang="en" sz="1400"/>
              <a:t>        		user.logininfo.login_link = link</a:t>
            </a:r>
            <a:endParaRPr sz="1400"/>
          </a:p>
          <a:p>
            <a:pPr marL="0" lvl="0" indent="0" algn="l" rtl="0">
              <a:spcBef>
                <a:spcPts val="1200"/>
              </a:spcBef>
              <a:spcAft>
                <a:spcPts val="0"/>
              </a:spcAft>
              <a:buNone/>
            </a:pPr>
            <a:r>
              <a:rPr lang="en" sz="1400"/>
              <a:t>        		user.logininfo.save()</a:t>
            </a:r>
            <a:endParaRPr sz="1400"/>
          </a:p>
          <a:p>
            <a:pPr marL="901700" lvl="0" indent="-457200" algn="l" rtl="0">
              <a:spcBef>
                <a:spcPts val="1200"/>
              </a:spcBef>
              <a:spcAft>
                <a:spcPts val="0"/>
              </a:spcAft>
              <a:buNone/>
            </a:pPr>
            <a:r>
              <a:rPr lang="en" sz="1400"/>
              <a:t>Step 11                 email = EmailMessage(subject = ‘link to login to you account.’,</a:t>
            </a:r>
            <a:endParaRPr sz="1400"/>
          </a:p>
          <a:p>
            <a:pPr marL="457200" lvl="0" indent="457200" algn="l" rtl="0">
              <a:spcBef>
                <a:spcPts val="1200"/>
              </a:spcBef>
              <a:spcAft>
                <a:spcPts val="0"/>
              </a:spcAft>
              <a:buNone/>
            </a:pPr>
            <a:r>
              <a:rPr lang="en" sz="1400"/>
              <a:t>body = ‘’’ --- someone tried to brute force your account ---</a:t>
            </a:r>
            <a:endParaRPr sz="1400"/>
          </a:p>
          <a:p>
            <a:pPr marL="457200" lvl="0" indent="457200" algn="l" rtl="0">
              <a:spcBef>
                <a:spcPts val="1200"/>
              </a:spcBef>
              <a:spcAft>
                <a:spcPts val="0"/>
              </a:spcAft>
              <a:buNone/>
            </a:pPr>
            <a:r>
              <a:rPr lang="en" sz="1400"/>
              <a:t>link: http://{}8000/login/{} --- ‘’’</a:t>
            </a:r>
            <a:endParaRPr sz="1400"/>
          </a:p>
          <a:p>
            <a:pPr marL="914400" lvl="0" indent="0" algn="l" rtl="0">
              <a:spcBef>
                <a:spcPts val="1200"/>
              </a:spcBef>
              <a:spcAft>
                <a:spcPts val="0"/>
              </a:spcAft>
              <a:buNone/>
            </a:pPr>
            <a:r>
              <a:rPr lang="en" sz="1400"/>
              <a:t>.format(ALLOWED_HOST[-1], link), from_email = EMAIL_HOST_USER, to = [user.email])</a:t>
            </a:r>
            <a:endParaRPr sz="1400"/>
          </a:p>
          <a:p>
            <a:pPr marL="228600" lvl="0" indent="0" algn="just" rtl="0">
              <a:spcBef>
                <a:spcPts val="1200"/>
              </a:spcBef>
              <a:spcAft>
                <a:spcPts val="0"/>
              </a:spcAft>
              <a:buNone/>
            </a:pPr>
            <a:endParaRPr sz="1400"/>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53" name="Google Shape;25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60" name="Google Shape;260;p28"/>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914400" lvl="0" indent="457200" algn="l" rtl="0">
              <a:spcBef>
                <a:spcPts val="1200"/>
              </a:spcBef>
              <a:spcAft>
                <a:spcPts val="0"/>
              </a:spcAft>
              <a:buNone/>
            </a:pPr>
            <a:r>
              <a:rPr lang="en" sz="1400"/>
              <a:t>Email.send()</a:t>
            </a:r>
            <a:endParaRPr sz="1400"/>
          </a:p>
          <a:p>
            <a:pPr marL="901700" lvl="0" indent="-457200" algn="l" rtl="0">
              <a:spcBef>
                <a:spcPts val="1200"/>
              </a:spcBef>
              <a:spcAft>
                <a:spcPts val="0"/>
              </a:spcAft>
              <a:buNone/>
            </a:pPr>
            <a:r>
              <a:rPr lang="en" sz="1400"/>
              <a:t>Step 12                 send reset link every time user requests</a:t>
            </a:r>
            <a:endParaRPr sz="1400"/>
          </a:p>
          <a:p>
            <a:pPr marL="901700" lvl="0" indent="-457200" algn="l" rtl="0">
              <a:spcBef>
                <a:spcPts val="1200"/>
              </a:spcBef>
              <a:spcAft>
                <a:spcPts val="0"/>
              </a:spcAft>
              <a:buNone/>
            </a:pPr>
            <a:r>
              <a:rPr lang="en" sz="1400"/>
              <a:t>Step 13                 repeat 10</a:t>
            </a:r>
            <a:endParaRPr sz="1400"/>
          </a:p>
          <a:p>
            <a:pPr marL="901700" lvl="0" indent="-457200" algn="l" rtl="0">
              <a:spcBef>
                <a:spcPts val="1200"/>
              </a:spcBef>
              <a:spcAft>
                <a:spcPts val="0"/>
              </a:spcAft>
              <a:buNone/>
            </a:pPr>
            <a:r>
              <a:rPr lang="en" sz="1400"/>
              <a:t>Step 14                 email = EmailMessage(subject = ‘link to reset your password.’,</a:t>
            </a:r>
            <a:endParaRPr sz="1400"/>
          </a:p>
          <a:p>
            <a:pPr marL="457200" lvl="0" indent="457200" algn="l" rtl="0">
              <a:spcBef>
                <a:spcPts val="1200"/>
              </a:spcBef>
              <a:spcAft>
                <a:spcPts val="0"/>
              </a:spcAft>
              <a:buNone/>
            </a:pPr>
            <a:r>
              <a:rPr lang="en" sz="1400"/>
              <a:t>body = ‘’’ --- you have requested to reset your password ---</a:t>
            </a:r>
            <a:endParaRPr sz="1400"/>
          </a:p>
          <a:p>
            <a:pPr marL="457200" lvl="0" indent="457200" algn="l" rtl="0">
              <a:spcBef>
                <a:spcPts val="1200"/>
              </a:spcBef>
              <a:spcAft>
                <a:spcPts val="0"/>
              </a:spcAft>
              <a:buNone/>
            </a:pPr>
            <a:r>
              <a:rPr lang="en" sz="1400"/>
              <a:t>link: http://{}8000/login/{} --- ‘’’</a:t>
            </a:r>
            <a:endParaRPr sz="1400"/>
          </a:p>
          <a:p>
            <a:pPr marL="914400" lvl="0" indent="0" algn="l" rtl="0">
              <a:spcBef>
                <a:spcPts val="1200"/>
              </a:spcBef>
              <a:spcAft>
                <a:spcPts val="0"/>
              </a:spcAft>
              <a:buNone/>
            </a:pPr>
            <a:r>
              <a:rPr lang="en" sz="1400"/>
              <a:t>.format(ALLOWED_HOST[-1], link), from_email = EMAIL_HOST_USER, to = [user.email])</a:t>
            </a:r>
            <a:endParaRPr sz="1400"/>
          </a:p>
          <a:p>
            <a:pPr marL="457200" lvl="0" indent="457200" algn="l" rtl="0">
              <a:spcBef>
                <a:spcPts val="1200"/>
              </a:spcBef>
              <a:spcAft>
                <a:spcPts val="0"/>
              </a:spcAft>
              <a:buNone/>
            </a:pPr>
            <a:r>
              <a:rPr lang="en" sz="1400"/>
              <a:t>Email.send()</a:t>
            </a:r>
            <a:endParaRPr sz="1400"/>
          </a:p>
          <a:p>
            <a:pPr marL="914400" lvl="0" indent="0" algn="l" rtl="0">
              <a:spcBef>
                <a:spcPts val="1200"/>
              </a:spcBef>
              <a:spcAft>
                <a:spcPts val="0"/>
              </a:spcAft>
              <a:buNone/>
            </a:pPr>
            <a:endParaRPr sz="1400">
              <a:solidFill>
                <a:srgbClr val="000000"/>
              </a:solidFill>
            </a:endParaRPr>
          </a:p>
          <a:p>
            <a:pPr marL="228600" lvl="0" indent="0" algn="just" rtl="0">
              <a:spcBef>
                <a:spcPts val="1200"/>
              </a:spcBef>
              <a:spcAft>
                <a:spcPts val="0"/>
              </a:spcAft>
              <a:buNone/>
            </a:pPr>
            <a:endParaRPr sz="1400"/>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61" name="Google Shape;26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ALGORITHM</a:t>
            </a:r>
            <a:endParaRPr b="1"/>
          </a:p>
        </p:txBody>
      </p:sp>
      <p:sp>
        <p:nvSpPr>
          <p:cNvPr id="268" name="Google Shape;268;p29"/>
          <p:cNvSpPr txBox="1">
            <a:spLocks noGrp="1"/>
          </p:cNvSpPr>
          <p:nvPr>
            <p:ph type="body" idx="1"/>
          </p:nvPr>
        </p:nvSpPr>
        <p:spPr>
          <a:xfrm>
            <a:off x="1297500" y="1205875"/>
            <a:ext cx="7038900" cy="3726600"/>
          </a:xfrm>
          <a:prstGeom prst="rect">
            <a:avLst/>
          </a:prstGeom>
        </p:spPr>
        <p:txBody>
          <a:bodyPr spcFirstLastPara="1" wrap="square" lIns="91425" tIns="91425" rIns="91425" bIns="91425" anchor="t" anchorCtr="0">
            <a:noAutofit/>
          </a:bodyPr>
          <a:lstStyle/>
          <a:p>
            <a:pPr marL="228600" lvl="0" indent="0" algn="just" rtl="0">
              <a:spcBef>
                <a:spcPts val="1200"/>
              </a:spcBef>
              <a:spcAft>
                <a:spcPts val="0"/>
              </a:spcAft>
              <a:buNone/>
            </a:pPr>
            <a:endParaRPr sz="1400"/>
          </a:p>
          <a:p>
            <a:pPr marL="901700" lvl="0" indent="-457200" algn="l" rtl="0">
              <a:spcBef>
                <a:spcPts val="1200"/>
              </a:spcBef>
              <a:spcAft>
                <a:spcPts val="0"/>
              </a:spcAft>
              <a:buNone/>
            </a:pPr>
            <a:r>
              <a:rPr lang="en" sz="1400"/>
              <a:t>Step 15                 if logout(request)</a:t>
            </a:r>
            <a:endParaRPr sz="1400"/>
          </a:p>
          <a:p>
            <a:pPr marL="914400" lvl="0" indent="0" algn="l" rtl="0">
              <a:spcBef>
                <a:spcPts val="1200"/>
              </a:spcBef>
              <a:spcAft>
                <a:spcPts val="0"/>
              </a:spcAft>
              <a:buNone/>
            </a:pPr>
            <a:r>
              <a:rPr lang="en" sz="1400"/>
              <a:t>messages.warning(‘you’ve been logged out!’)</a:t>
            </a:r>
            <a:endParaRPr sz="1400"/>
          </a:p>
          <a:p>
            <a:pPr marL="901700" lvl="0" indent="-457200" algn="l" rtl="0">
              <a:spcBef>
                <a:spcPts val="1200"/>
              </a:spcBef>
              <a:spcAft>
                <a:spcPts val="0"/>
              </a:spcAft>
              <a:buNone/>
            </a:pPr>
            <a:r>
              <a:rPr lang="en" sz="1400"/>
              <a:t>Step 16                 redirect to home</a:t>
            </a:r>
            <a:endParaRPr sz="1400"/>
          </a:p>
          <a:p>
            <a:pPr marL="901700" lvl="0" indent="-457200" algn="l" rtl="0">
              <a:spcBef>
                <a:spcPts val="1200"/>
              </a:spcBef>
              <a:spcAft>
                <a:spcPts val="0"/>
              </a:spcAft>
              <a:buNone/>
            </a:pPr>
            <a:r>
              <a:rPr lang="en" sz="1400"/>
              <a:t>Step 17                end</a:t>
            </a:r>
            <a:endParaRPr sz="1400"/>
          </a:p>
          <a:p>
            <a:pPr marL="228600" lvl="0" indent="0" algn="just" rtl="0">
              <a:spcBef>
                <a:spcPts val="1200"/>
              </a:spcBef>
              <a:spcAft>
                <a:spcPts val="0"/>
              </a:spcAft>
              <a:buNone/>
            </a:pPr>
            <a:endParaRPr sz="1400"/>
          </a:p>
          <a:p>
            <a:pPr marL="0" lvl="0" indent="0" algn="just" rtl="0">
              <a:spcBef>
                <a:spcPts val="1200"/>
              </a:spcBef>
              <a:spcAft>
                <a:spcPts val="0"/>
              </a:spcAft>
              <a:buNone/>
            </a:pPr>
            <a:r>
              <a:rPr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marL="228600" lvl="0" indent="0" algn="just" rtl="0">
              <a:spcBef>
                <a:spcPts val="1200"/>
              </a:spcBef>
              <a:spcAft>
                <a:spcPts val="0"/>
              </a:spcAft>
              <a:buNone/>
            </a:pPr>
            <a:endParaRPr sz="1200">
              <a:latin typeface="Times New Roman"/>
              <a:ea typeface="Times New Roman"/>
              <a:cs typeface="Times New Roman"/>
              <a:sym typeface="Times New Roman"/>
            </a:endParaRPr>
          </a:p>
          <a:p>
            <a:pPr marL="0" lvl="0" indent="0" algn="just"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SzPts val="275"/>
              <a:buNone/>
            </a:pPr>
            <a:endParaRPr sz="1025"/>
          </a:p>
          <a:p>
            <a:pPr marL="457200" lvl="0" indent="0" algn="l" rtl="0">
              <a:lnSpc>
                <a:spcPct val="95000"/>
              </a:lnSpc>
              <a:spcBef>
                <a:spcPts val="1200"/>
              </a:spcBef>
              <a:spcAft>
                <a:spcPts val="0"/>
              </a:spcAft>
              <a:buNone/>
            </a:pPr>
            <a:r>
              <a:rPr lang="en" sz="350">
                <a:latin typeface="Times New Roman"/>
                <a:ea typeface="Times New Roman"/>
                <a:cs typeface="Times New Roman"/>
                <a:sym typeface="Times New Roman"/>
              </a:rPr>
              <a:t> </a:t>
            </a:r>
            <a:endParaRPr sz="350">
              <a:latin typeface="Times New Roman"/>
              <a:ea typeface="Times New Roman"/>
              <a:cs typeface="Times New Roman"/>
              <a:sym typeface="Times New Roman"/>
            </a:endParaRPr>
          </a:p>
          <a:p>
            <a:pPr marL="457200" lvl="0" indent="0" algn="just" rtl="0">
              <a:lnSpc>
                <a:spcPct val="95000"/>
              </a:lnSpc>
              <a:spcBef>
                <a:spcPts val="1200"/>
              </a:spcBef>
              <a:spcAft>
                <a:spcPts val="1200"/>
              </a:spcAft>
              <a:buSzPts val="275"/>
              <a:buNone/>
            </a:pPr>
            <a:endParaRPr sz="475">
              <a:highlight>
                <a:schemeClr val="dk1"/>
              </a:highlight>
            </a:endParaRPr>
          </a:p>
        </p:txBody>
      </p:sp>
      <p:sp>
        <p:nvSpPr>
          <p:cNvPr id="269" name="Google Shape;26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FLOWCHART</a:t>
            </a:r>
            <a:endParaRPr b="1"/>
          </a:p>
        </p:txBody>
      </p:sp>
      <p:sp>
        <p:nvSpPr>
          <p:cNvPr id="276" name="Google Shape;27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78" name="Google Shape;278;p30"/>
          <p:cNvPicPr preferRelativeResize="0"/>
          <p:nvPr/>
        </p:nvPicPr>
        <p:blipFill>
          <a:blip r:embed="rId3">
            <a:alphaModFix/>
          </a:blip>
          <a:stretch>
            <a:fillRect/>
          </a:stretch>
        </p:blipFill>
        <p:spPr>
          <a:xfrm>
            <a:off x="2166125" y="1449550"/>
            <a:ext cx="4811756" cy="3530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COMPONENTS</a:t>
            </a:r>
            <a:endParaRPr b="1"/>
          </a:p>
        </p:txBody>
      </p:sp>
      <p:sp>
        <p:nvSpPr>
          <p:cNvPr id="284" name="Google Shape;28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86" name="Google Shape;286;p31"/>
          <p:cNvSpPr txBox="1"/>
          <p:nvPr/>
        </p:nvSpPr>
        <p:spPr>
          <a:xfrm>
            <a:off x="1548750" y="1307850"/>
            <a:ext cx="6536400" cy="3588000"/>
          </a:xfrm>
          <a:prstGeom prst="rect">
            <a:avLst/>
          </a:prstGeom>
          <a:noFill/>
          <a:ln>
            <a:noFill/>
          </a:ln>
        </p:spPr>
        <p:txBody>
          <a:bodyPr spcFirstLastPara="1" wrap="square" lIns="91425" tIns="91425" rIns="91425" bIns="91425" anchor="t" anchorCtr="0">
            <a:spAutoFit/>
          </a:bodyPr>
          <a:lstStyle/>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1. </a:t>
            </a:r>
            <a:r>
              <a:rPr lang="en">
                <a:latin typeface="Lato"/>
                <a:ea typeface="Lato"/>
                <a:cs typeface="Lato"/>
                <a:sym typeface="Lato"/>
              </a:rPr>
              <a:t>	</a:t>
            </a:r>
            <a:r>
              <a:rPr lang="en">
                <a:solidFill>
                  <a:schemeClr val="lt1"/>
                </a:solidFill>
                <a:latin typeface="Lato"/>
                <a:ea typeface="Lato"/>
                <a:cs typeface="Lato"/>
                <a:sym typeface="Lato"/>
              </a:rPr>
              <a:t>admin.py : We have created this file for accessing the database as the admin. In this file, we have imported details from models file which comprises of input credentials of the user and store it together at a place. </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2.	apps.py : This file is created to include any </a:t>
            </a:r>
            <a:r>
              <a:rPr lang="en" u="sng">
                <a:solidFill>
                  <a:schemeClr val="lt1"/>
                </a:solidFill>
                <a:latin typeface="Lato"/>
                <a:ea typeface="Lato"/>
                <a:cs typeface="Lato"/>
                <a:sym typeface="Lato"/>
                <a:hlinkClick r:id="rId3">
                  <a:extLst>
                    <a:ext uri="{A12FA001-AC4F-418D-AE19-62706E023703}">
                      <ahyp:hlinkClr xmlns:ahyp="http://schemas.microsoft.com/office/drawing/2018/hyperlinkcolor" val="tx"/>
                    </a:ext>
                  </a:extLst>
                </a:hlinkClick>
              </a:rPr>
              <a:t>application configuration</a:t>
            </a:r>
            <a:r>
              <a:rPr lang="en">
                <a:solidFill>
                  <a:schemeClr val="lt1"/>
                </a:solidFill>
                <a:latin typeface="Lato"/>
                <a:ea typeface="Lato"/>
                <a:cs typeface="Lato"/>
                <a:sym typeface="Lato"/>
              </a:rPr>
              <a:t> for the app. Using this, we configure some of the attributes of the application.</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3. 	models.py : We have made this file so as to check whether the credentials entered by the user for the first time when he/she created an account of its own is unique or not and have entered the command for comparing and checking of cases such as login fail, reset password, failure in entering the wrong password and checking whether the credentials entered initially don’t cascade with the already existing credentials. </a:t>
            </a:r>
            <a:endParaRPr>
              <a:solidFill>
                <a:schemeClr val="lt1"/>
              </a:solidFill>
              <a:latin typeface="Lato"/>
              <a:ea typeface="Lato"/>
              <a:cs typeface="Lato"/>
              <a:sym typeface="Lato"/>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ctrTitle"/>
          </p:nvPr>
        </p:nvSpPr>
        <p:spPr>
          <a:xfrm>
            <a:off x="3115650" y="474875"/>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Web Based Graphical Password Authentication System</a:t>
            </a:r>
            <a:endParaRPr b="1"/>
          </a:p>
        </p:txBody>
      </p:sp>
      <p:sp>
        <p:nvSpPr>
          <p:cNvPr id="143" name="Google Shape;143;p14"/>
          <p:cNvSpPr txBox="1">
            <a:spLocks noGrp="1"/>
          </p:cNvSpPr>
          <p:nvPr>
            <p:ph type="subTitle" idx="1"/>
          </p:nvPr>
        </p:nvSpPr>
        <p:spPr>
          <a:xfrm>
            <a:off x="5511200" y="3018600"/>
            <a:ext cx="3720900" cy="21249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b="1" i="1"/>
              <a:t>Submitted by</a:t>
            </a:r>
            <a:endParaRPr b="1" i="1"/>
          </a:p>
          <a:p>
            <a:pPr marL="0" lvl="0" indent="0" algn="ctr" rtl="0">
              <a:spcBef>
                <a:spcPts val="0"/>
              </a:spcBef>
              <a:spcAft>
                <a:spcPts val="0"/>
              </a:spcAft>
              <a:buNone/>
            </a:pPr>
            <a:endParaRPr b="1" i="1"/>
          </a:p>
          <a:p>
            <a:pPr marL="0" lvl="0" indent="0" algn="ctr" rtl="0">
              <a:spcBef>
                <a:spcPts val="0"/>
              </a:spcBef>
              <a:spcAft>
                <a:spcPts val="0"/>
              </a:spcAft>
              <a:buNone/>
            </a:pPr>
            <a:r>
              <a:rPr lang="en" b="1"/>
              <a:t>Nandini Sachan      19BEC1216</a:t>
            </a:r>
            <a:endParaRPr b="1"/>
          </a:p>
          <a:p>
            <a:pPr marL="0" lvl="0" indent="0" algn="ctr" rtl="0">
              <a:spcBef>
                <a:spcPts val="0"/>
              </a:spcBef>
              <a:spcAft>
                <a:spcPts val="0"/>
              </a:spcAft>
              <a:buNone/>
            </a:pPr>
            <a:r>
              <a:rPr lang="en" b="1"/>
              <a:t>Khushi Akhoury     19BEC1443</a:t>
            </a:r>
            <a:endParaRPr b="1"/>
          </a:p>
          <a:p>
            <a:pPr marL="0" lvl="0" indent="0" algn="ctr" rtl="0">
              <a:spcBef>
                <a:spcPts val="0"/>
              </a:spcBef>
              <a:spcAft>
                <a:spcPts val="0"/>
              </a:spcAft>
              <a:buNone/>
            </a:pPr>
            <a:r>
              <a:rPr lang="en" b="1"/>
              <a:t>Samiul Haque           19BEC1389</a:t>
            </a:r>
            <a:endParaRPr b="1"/>
          </a:p>
          <a:p>
            <a:pPr marL="0" lvl="0" indent="0" algn="l" rtl="0">
              <a:spcBef>
                <a:spcPts val="0"/>
              </a:spcBef>
              <a:spcAft>
                <a:spcPts val="0"/>
              </a:spcAft>
              <a:buNone/>
            </a:pPr>
            <a:endParaRPr/>
          </a:p>
          <a:p>
            <a:pPr marL="0" lvl="0" indent="0" algn="ctr" rtl="0">
              <a:lnSpc>
                <a:spcPct val="115000"/>
              </a:lnSpc>
              <a:spcBef>
                <a:spcPts val="600"/>
              </a:spcBef>
              <a:spcAft>
                <a:spcPts val="0"/>
              </a:spcAft>
              <a:buNone/>
            </a:pPr>
            <a:endParaRPr sz="2400" b="1">
              <a:solidFill>
                <a:srgbClr val="000000"/>
              </a:solidFill>
              <a:latin typeface="Arial"/>
              <a:ea typeface="Arial"/>
              <a:cs typeface="Arial"/>
              <a:sym typeface="Arial"/>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4" name="Google Shape;144;p14"/>
          <p:cNvSpPr txBox="1"/>
          <p:nvPr/>
        </p:nvSpPr>
        <p:spPr>
          <a:xfrm>
            <a:off x="5704550" y="3973800"/>
            <a:ext cx="33342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solidFill>
                  <a:schemeClr val="lt1"/>
                </a:solidFill>
                <a:latin typeface="Lato"/>
                <a:ea typeface="Lato"/>
                <a:cs typeface="Lato"/>
                <a:sym typeface="Lato"/>
              </a:rPr>
              <a:t>Under the guidance</a:t>
            </a:r>
            <a:endParaRPr b="1" i="1">
              <a:solidFill>
                <a:schemeClr val="lt1"/>
              </a:solidFill>
              <a:latin typeface="Lato"/>
              <a:ea typeface="Lato"/>
              <a:cs typeface="Lato"/>
              <a:sym typeface="Lato"/>
            </a:endParaRPr>
          </a:p>
          <a:p>
            <a:pPr marL="0" lvl="0" indent="0" algn="ctr" rtl="0">
              <a:spcBef>
                <a:spcPts val="0"/>
              </a:spcBef>
              <a:spcAft>
                <a:spcPts val="0"/>
              </a:spcAft>
              <a:buNone/>
            </a:pPr>
            <a:r>
              <a:rPr lang="en" sz="1200" b="1">
                <a:solidFill>
                  <a:schemeClr val="lt1"/>
                </a:solidFill>
                <a:latin typeface="Lato"/>
                <a:ea typeface="Lato"/>
                <a:cs typeface="Lato"/>
                <a:sym typeface="Lato"/>
              </a:rPr>
              <a:t>Dr. P. Vijayakumar</a:t>
            </a:r>
            <a:endParaRPr sz="1200" b="1">
              <a:solidFill>
                <a:schemeClr val="lt1"/>
              </a:solidFill>
              <a:latin typeface="Lato"/>
              <a:ea typeface="Lato"/>
              <a:cs typeface="Lato"/>
              <a:sym typeface="Lato"/>
            </a:endParaRPr>
          </a:p>
          <a:p>
            <a:pPr marL="0" lvl="0" indent="0" algn="ctr" rtl="0">
              <a:spcBef>
                <a:spcPts val="0"/>
              </a:spcBef>
              <a:spcAft>
                <a:spcPts val="0"/>
              </a:spcAft>
              <a:buNone/>
            </a:pPr>
            <a:r>
              <a:rPr lang="en" sz="1200" b="1">
                <a:solidFill>
                  <a:schemeClr val="lt1"/>
                </a:solidFill>
                <a:latin typeface="Lato"/>
                <a:ea typeface="Lato"/>
                <a:cs typeface="Lato"/>
                <a:sym typeface="Lato"/>
              </a:rPr>
              <a:t>School of Electronics Engineering</a:t>
            </a:r>
            <a:endParaRPr sz="1200" b="1">
              <a:solidFill>
                <a:schemeClr val="lt1"/>
              </a:solidFill>
              <a:latin typeface="Lato"/>
              <a:ea typeface="Lato"/>
              <a:cs typeface="Lato"/>
              <a:sym typeface="Lato"/>
            </a:endParaRPr>
          </a:p>
          <a:p>
            <a:pPr marL="0" lvl="0" indent="0" algn="ctr" rtl="0">
              <a:spcBef>
                <a:spcPts val="0"/>
              </a:spcBef>
              <a:spcAft>
                <a:spcPts val="0"/>
              </a:spcAft>
              <a:buNone/>
            </a:pPr>
            <a:r>
              <a:rPr lang="en" sz="1200" b="1">
                <a:solidFill>
                  <a:schemeClr val="lt1"/>
                </a:solidFill>
                <a:latin typeface="Lato"/>
                <a:ea typeface="Lato"/>
                <a:cs typeface="Lato"/>
                <a:sym typeface="Lato"/>
              </a:rPr>
              <a:t>VIT University, Chennai</a:t>
            </a:r>
            <a:endParaRPr sz="1200" b="1">
              <a:solidFill>
                <a:schemeClr val="lt1"/>
              </a:solidFill>
              <a:latin typeface="Lato"/>
              <a:ea typeface="Lato"/>
              <a:cs typeface="Lato"/>
              <a:sym typeface="Lato"/>
            </a:endParaRPr>
          </a:p>
          <a:p>
            <a:pPr marL="0" lvl="0" indent="0" algn="ctr" rtl="0">
              <a:spcBef>
                <a:spcPts val="0"/>
              </a:spcBef>
              <a:spcAft>
                <a:spcPts val="0"/>
              </a:spcAft>
              <a:buNone/>
            </a:pPr>
            <a:endParaRPr i="1">
              <a:solidFill>
                <a:schemeClr val="lt1"/>
              </a:solidFill>
              <a:latin typeface="Lato"/>
              <a:ea typeface="Lato"/>
              <a:cs typeface="Lato"/>
              <a:sym typeface="Lato"/>
            </a:endParaRPr>
          </a:p>
        </p:txBody>
      </p:sp>
      <p:sp>
        <p:nvSpPr>
          <p:cNvPr id="145" name="Google Shape;14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COMPONENTS</a:t>
            </a:r>
            <a:endParaRPr b="1"/>
          </a:p>
        </p:txBody>
      </p:sp>
      <p:sp>
        <p:nvSpPr>
          <p:cNvPr id="292" name="Google Shape;29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94" name="Google Shape;294;p32"/>
          <p:cNvSpPr txBox="1"/>
          <p:nvPr/>
        </p:nvSpPr>
        <p:spPr>
          <a:xfrm>
            <a:off x="1548750" y="1307850"/>
            <a:ext cx="6536400" cy="3741900"/>
          </a:xfrm>
          <a:prstGeom prst="rect">
            <a:avLst/>
          </a:prstGeom>
          <a:noFill/>
          <a:ln>
            <a:noFill/>
          </a:ln>
        </p:spPr>
        <p:txBody>
          <a:bodyPr spcFirstLastPara="1" wrap="square" lIns="91425" tIns="91425" rIns="91425" bIns="91425" anchor="t" anchorCtr="0">
            <a:spAutoFit/>
          </a:bodyPr>
          <a:lstStyle/>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4. 	test.py : This file comprises of testcases for this project. Here there will be various situational cases if the program faces any malfunction.</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5.	urls.py : We have created this file so as to create urls for homepage, register page, login page, logout page, login from uid, reset view and reset from uid. It comprises of url pattern for each mentioned above along with their name which will be displayed on webpage when using it.</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6.	views.py : This file comprises of a total layout of the project. In this file, there are various classes such as getting password images, updating login information, sending reset password mail to user, sending login link mail to user and all the webpages.</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COMPONENTS</a:t>
            </a:r>
            <a:endParaRPr b="1"/>
          </a:p>
        </p:txBody>
      </p:sp>
      <p:sp>
        <p:nvSpPr>
          <p:cNvPr id="300" name="Google Shape;30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302" name="Google Shape;302;p33"/>
          <p:cNvSpPr txBox="1"/>
          <p:nvPr/>
        </p:nvSpPr>
        <p:spPr>
          <a:xfrm>
            <a:off x="1548750" y="1401600"/>
            <a:ext cx="6536400" cy="2750700"/>
          </a:xfrm>
          <a:prstGeom prst="rect">
            <a:avLst/>
          </a:prstGeom>
          <a:noFill/>
          <a:ln>
            <a:noFill/>
          </a:ln>
        </p:spPr>
        <p:txBody>
          <a:bodyPr spcFirstLastPara="1" wrap="square" lIns="91425" tIns="91425" rIns="91425" bIns="91425" anchor="t" anchorCtr="0">
            <a:spAutoFit/>
          </a:bodyPr>
          <a:lstStyle/>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7.	manage.py : This file comprises of commands for winding up the total project in one unit and while executing it, this file makes all the files linked up together into one framework.</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solidFill>
                  <a:schemeClr val="lt1"/>
                </a:solidFill>
                <a:latin typeface="Lato"/>
                <a:ea typeface="Lato"/>
                <a:cs typeface="Lato"/>
                <a:sym typeface="Lato"/>
              </a:rPr>
              <a:t>8.	HTML files: There are various HTML files which frame the webpage and add colour and look to this project.</a:t>
            </a: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endParaRPr>
              <a:solidFill>
                <a:schemeClr val="lt1"/>
              </a:solidFill>
              <a:latin typeface="Lato"/>
              <a:ea typeface="Lato"/>
              <a:cs typeface="Lato"/>
              <a:sym typeface="Lato"/>
            </a:endParaRPr>
          </a:p>
          <a:p>
            <a:pPr marL="685800" lvl="0" indent="-228600" algn="l" rtl="0">
              <a:lnSpc>
                <a:spcPct val="115000"/>
              </a:lnSpc>
              <a:spcBef>
                <a:spcPts val="1200"/>
              </a:spcBef>
              <a:spcAft>
                <a:spcPts val="0"/>
              </a:spcAft>
              <a:buNone/>
            </a:pPr>
            <a:r>
              <a:rPr lang="en">
                <a:latin typeface="Lato"/>
                <a:ea typeface="Lato"/>
                <a:cs typeface="Lato"/>
                <a:sym typeface="Lato"/>
              </a:rPr>
              <a:t> </a:t>
            </a:r>
            <a:endParaRPr>
              <a:latin typeface="Lato"/>
              <a:ea typeface="Lato"/>
              <a:cs typeface="Lato"/>
              <a:sym typeface="Lato"/>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RECOGNITION BASED SYSTEM - SOFTWARE UNIT &amp; PACKAGES</a:t>
            </a:r>
            <a:endParaRPr b="1"/>
          </a:p>
        </p:txBody>
      </p:sp>
      <p:sp>
        <p:nvSpPr>
          <p:cNvPr id="308" name="Google Shape;308;p34"/>
          <p:cNvSpPr txBox="1">
            <a:spLocks noGrp="1"/>
          </p:cNvSpPr>
          <p:nvPr>
            <p:ph type="body" idx="1"/>
          </p:nvPr>
        </p:nvSpPr>
        <p:spPr>
          <a:xfrm>
            <a:off x="1297500" y="1205875"/>
            <a:ext cx="7038900" cy="11952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rgbClr val="FFFFFF"/>
              </a:buClr>
              <a:buSzPts val="1500"/>
              <a:buChar char="●"/>
            </a:pPr>
            <a:r>
              <a:rPr lang="en" sz="1500">
                <a:solidFill>
                  <a:srgbClr val="FFFFFF"/>
                </a:solidFill>
              </a:rPr>
              <a:t>Visual Studio Code - Main code and local server</a:t>
            </a:r>
            <a:endParaRPr sz="1500">
              <a:solidFill>
                <a:srgbClr val="FFFFFF"/>
              </a:solidFill>
            </a:endParaRPr>
          </a:p>
          <a:p>
            <a:pPr marL="457200" lvl="0" indent="-323850" algn="just" rtl="0">
              <a:lnSpc>
                <a:spcPct val="115000"/>
              </a:lnSpc>
              <a:spcBef>
                <a:spcPts val="0"/>
              </a:spcBef>
              <a:spcAft>
                <a:spcPts val="0"/>
              </a:spcAft>
              <a:buClr>
                <a:srgbClr val="FFFFFF"/>
              </a:buClr>
              <a:buSzPts val="1500"/>
              <a:buChar char="●"/>
            </a:pPr>
            <a:r>
              <a:rPr lang="en" sz="1500">
                <a:solidFill>
                  <a:srgbClr val="FFFFFF"/>
                </a:solidFill>
              </a:rPr>
              <a:t>Django - python framework</a:t>
            </a:r>
            <a:endParaRPr sz="1500">
              <a:solidFill>
                <a:srgbClr val="FFFFFF"/>
              </a:solidFill>
            </a:endParaRPr>
          </a:p>
          <a:p>
            <a:pPr marL="457200" lvl="0" indent="-323850" algn="just" rtl="0">
              <a:lnSpc>
                <a:spcPct val="115000"/>
              </a:lnSpc>
              <a:spcBef>
                <a:spcPts val="0"/>
              </a:spcBef>
              <a:spcAft>
                <a:spcPts val="0"/>
              </a:spcAft>
              <a:buClr>
                <a:srgbClr val="FFFFFF"/>
              </a:buClr>
              <a:buSzPts val="1500"/>
              <a:buChar char="●"/>
            </a:pPr>
            <a:r>
              <a:rPr lang="en" sz="1500">
                <a:solidFill>
                  <a:srgbClr val="FFFFFF"/>
                </a:solidFill>
              </a:rPr>
              <a:t>HTML &amp; CSS - Structure &amp; styling of the web page</a:t>
            </a:r>
            <a:endParaRPr sz="1500">
              <a:solidFill>
                <a:srgbClr val="FFFFFF"/>
              </a:solidFill>
            </a:endParaRPr>
          </a:p>
          <a:p>
            <a:pPr marL="457200" lvl="0" indent="-323850" algn="just" rtl="0">
              <a:lnSpc>
                <a:spcPct val="115000"/>
              </a:lnSpc>
              <a:spcBef>
                <a:spcPts val="0"/>
              </a:spcBef>
              <a:spcAft>
                <a:spcPts val="0"/>
              </a:spcAft>
              <a:buClr>
                <a:srgbClr val="FFFFFF"/>
              </a:buClr>
              <a:buSzPts val="1500"/>
              <a:buChar char="●"/>
            </a:pPr>
            <a:r>
              <a:rPr lang="en" sz="1500">
                <a:solidFill>
                  <a:srgbClr val="FFFFFF"/>
                </a:solidFill>
              </a:rPr>
              <a:t>Gmail API - Password Reset</a:t>
            </a:r>
            <a:endParaRPr sz="1500">
              <a:solidFill>
                <a:srgbClr val="FFFFFF"/>
              </a:solidFill>
            </a:endParaRPr>
          </a:p>
          <a:p>
            <a:pPr marL="457200" lvl="0" indent="-323850" algn="just" rtl="0">
              <a:lnSpc>
                <a:spcPct val="115000"/>
              </a:lnSpc>
              <a:spcBef>
                <a:spcPts val="0"/>
              </a:spcBef>
              <a:spcAft>
                <a:spcPts val="0"/>
              </a:spcAft>
              <a:buClr>
                <a:srgbClr val="FFFFFF"/>
              </a:buClr>
              <a:buSzPts val="1500"/>
              <a:buChar char="●"/>
            </a:pPr>
            <a:r>
              <a:rPr lang="en" sz="1500">
                <a:solidFill>
                  <a:srgbClr val="FFFFFF"/>
                </a:solidFill>
              </a:rPr>
              <a:t>SQLite - Creating  Database</a:t>
            </a:r>
            <a:endParaRPr sz="1500">
              <a:solidFill>
                <a:srgbClr val="FFFFFF"/>
              </a:solidFill>
            </a:endParaRPr>
          </a:p>
        </p:txBody>
      </p:sp>
      <p:sp>
        <p:nvSpPr>
          <p:cNvPr id="309" name="Google Shape;30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311" name="Google Shape;311;p34"/>
          <p:cNvPicPr preferRelativeResize="0"/>
          <p:nvPr/>
        </p:nvPicPr>
        <p:blipFill>
          <a:blip r:embed="rId3">
            <a:alphaModFix/>
          </a:blip>
          <a:stretch>
            <a:fillRect/>
          </a:stretch>
        </p:blipFill>
        <p:spPr>
          <a:xfrm>
            <a:off x="1238000" y="3583000"/>
            <a:ext cx="1343025" cy="666750"/>
          </a:xfrm>
          <a:prstGeom prst="rect">
            <a:avLst/>
          </a:prstGeom>
          <a:noFill/>
          <a:ln>
            <a:noFill/>
          </a:ln>
        </p:spPr>
      </p:pic>
      <p:pic>
        <p:nvPicPr>
          <p:cNvPr id="312" name="Google Shape;312;p34"/>
          <p:cNvPicPr preferRelativeResize="0"/>
          <p:nvPr/>
        </p:nvPicPr>
        <p:blipFill>
          <a:blip r:embed="rId4">
            <a:alphaModFix/>
          </a:blip>
          <a:stretch>
            <a:fillRect/>
          </a:stretch>
        </p:blipFill>
        <p:spPr>
          <a:xfrm>
            <a:off x="3063775" y="3116375"/>
            <a:ext cx="812225" cy="735591"/>
          </a:xfrm>
          <a:prstGeom prst="rect">
            <a:avLst/>
          </a:prstGeom>
          <a:noFill/>
          <a:ln>
            <a:noFill/>
          </a:ln>
        </p:spPr>
      </p:pic>
      <p:pic>
        <p:nvPicPr>
          <p:cNvPr id="313" name="Google Shape;313;p34"/>
          <p:cNvPicPr preferRelativeResize="0"/>
          <p:nvPr/>
        </p:nvPicPr>
        <p:blipFill rotWithShape="1">
          <a:blip r:embed="rId5">
            <a:alphaModFix/>
          </a:blip>
          <a:srcRect r="2950" b="7808"/>
          <a:stretch/>
        </p:blipFill>
        <p:spPr>
          <a:xfrm>
            <a:off x="4525038" y="3478225"/>
            <a:ext cx="812230" cy="771525"/>
          </a:xfrm>
          <a:prstGeom prst="rect">
            <a:avLst/>
          </a:prstGeom>
          <a:noFill/>
          <a:ln>
            <a:noFill/>
          </a:ln>
        </p:spPr>
      </p:pic>
      <p:pic>
        <p:nvPicPr>
          <p:cNvPr id="314" name="Google Shape;314;p34"/>
          <p:cNvPicPr preferRelativeResize="0"/>
          <p:nvPr/>
        </p:nvPicPr>
        <p:blipFill>
          <a:blip r:embed="rId6">
            <a:alphaModFix/>
          </a:blip>
          <a:stretch>
            <a:fillRect/>
          </a:stretch>
        </p:blipFill>
        <p:spPr>
          <a:xfrm>
            <a:off x="5986325" y="3118562"/>
            <a:ext cx="723300" cy="731238"/>
          </a:xfrm>
          <a:prstGeom prst="rect">
            <a:avLst/>
          </a:prstGeom>
          <a:noFill/>
          <a:ln>
            <a:noFill/>
          </a:ln>
        </p:spPr>
      </p:pic>
      <p:pic>
        <p:nvPicPr>
          <p:cNvPr id="315" name="Google Shape;315;p34"/>
          <p:cNvPicPr preferRelativeResize="0"/>
          <p:nvPr/>
        </p:nvPicPr>
        <p:blipFill>
          <a:blip r:embed="rId7">
            <a:alphaModFix/>
          </a:blip>
          <a:stretch>
            <a:fillRect/>
          </a:stretch>
        </p:blipFill>
        <p:spPr>
          <a:xfrm>
            <a:off x="7281300" y="3582988"/>
            <a:ext cx="1419225" cy="66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21" name="Google Shape;32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322" name="Google Shape;322;p35"/>
          <p:cNvPicPr preferRelativeResize="0"/>
          <p:nvPr/>
        </p:nvPicPr>
        <p:blipFill>
          <a:blip r:embed="rId3">
            <a:alphaModFix/>
          </a:blip>
          <a:stretch>
            <a:fillRect/>
          </a:stretch>
        </p:blipFill>
        <p:spPr>
          <a:xfrm>
            <a:off x="152400" y="1256675"/>
            <a:ext cx="8839202" cy="2927899"/>
          </a:xfrm>
          <a:prstGeom prst="rect">
            <a:avLst/>
          </a:prstGeom>
          <a:noFill/>
          <a:ln>
            <a:noFill/>
          </a:ln>
        </p:spPr>
      </p:pic>
      <p:sp>
        <p:nvSpPr>
          <p:cNvPr id="323" name="Google Shape;323;p35"/>
          <p:cNvSpPr txBox="1"/>
          <p:nvPr/>
        </p:nvSpPr>
        <p:spPr>
          <a:xfrm>
            <a:off x="1730850" y="43934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authorization status of the user</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29" name="Google Shape;32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330" name="Google Shape;330;p36"/>
          <p:cNvPicPr preferRelativeResize="0"/>
          <p:nvPr/>
        </p:nvPicPr>
        <p:blipFill>
          <a:blip r:embed="rId3">
            <a:alphaModFix/>
          </a:blip>
          <a:stretch>
            <a:fillRect/>
          </a:stretch>
        </p:blipFill>
        <p:spPr>
          <a:xfrm>
            <a:off x="844775" y="860150"/>
            <a:ext cx="7454452" cy="3530849"/>
          </a:xfrm>
          <a:prstGeom prst="rect">
            <a:avLst/>
          </a:prstGeom>
          <a:noFill/>
          <a:ln>
            <a:noFill/>
          </a:ln>
        </p:spPr>
      </p:pic>
      <p:sp>
        <p:nvSpPr>
          <p:cNvPr id="331" name="Google Shape;331;p36"/>
          <p:cNvSpPr txBox="1"/>
          <p:nvPr/>
        </p:nvSpPr>
        <p:spPr>
          <a:xfrm>
            <a:off x="1730850" y="44577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registration process</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37" name="Google Shape;33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338" name="Google Shape;338;p37"/>
          <p:cNvPicPr preferRelativeResize="0"/>
          <p:nvPr/>
        </p:nvPicPr>
        <p:blipFill>
          <a:blip r:embed="rId3">
            <a:alphaModFix/>
          </a:blip>
          <a:stretch>
            <a:fillRect/>
          </a:stretch>
        </p:blipFill>
        <p:spPr>
          <a:xfrm>
            <a:off x="309200" y="1046463"/>
            <a:ext cx="8525602" cy="3050567"/>
          </a:xfrm>
          <a:prstGeom prst="rect">
            <a:avLst/>
          </a:prstGeom>
          <a:noFill/>
          <a:ln>
            <a:noFill/>
          </a:ln>
        </p:spPr>
      </p:pic>
      <p:sp>
        <p:nvSpPr>
          <p:cNvPr id="339" name="Google Shape;339;p37"/>
          <p:cNvSpPr txBox="1"/>
          <p:nvPr/>
        </p:nvSpPr>
        <p:spPr>
          <a:xfrm>
            <a:off x="1730850" y="43934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account created successfully</a:t>
            </a:r>
            <a:endParaRPr>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45" name="Google Shape;3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346" name="Google Shape;346;p38"/>
          <p:cNvPicPr preferRelativeResize="0"/>
          <p:nvPr/>
        </p:nvPicPr>
        <p:blipFill>
          <a:blip r:embed="rId3">
            <a:alphaModFix/>
          </a:blip>
          <a:stretch>
            <a:fillRect/>
          </a:stretch>
        </p:blipFill>
        <p:spPr>
          <a:xfrm>
            <a:off x="152400" y="1307850"/>
            <a:ext cx="8839200" cy="2909570"/>
          </a:xfrm>
          <a:prstGeom prst="rect">
            <a:avLst/>
          </a:prstGeom>
          <a:noFill/>
          <a:ln>
            <a:noFill/>
          </a:ln>
        </p:spPr>
      </p:pic>
      <p:sp>
        <p:nvSpPr>
          <p:cNvPr id="347" name="Google Shape;347;p38"/>
          <p:cNvSpPr txBox="1"/>
          <p:nvPr/>
        </p:nvSpPr>
        <p:spPr>
          <a:xfrm>
            <a:off x="1730850" y="43934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login successful</a:t>
            </a:r>
            <a:endParaRPr>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53" name="Google Shape;35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354" name="Google Shape;354;p39"/>
          <p:cNvPicPr preferRelativeResize="0"/>
          <p:nvPr/>
        </p:nvPicPr>
        <p:blipFill>
          <a:blip r:embed="rId3">
            <a:alphaModFix/>
          </a:blip>
          <a:stretch>
            <a:fillRect/>
          </a:stretch>
        </p:blipFill>
        <p:spPr>
          <a:xfrm>
            <a:off x="152400" y="1828250"/>
            <a:ext cx="8839200" cy="1487011"/>
          </a:xfrm>
          <a:prstGeom prst="rect">
            <a:avLst/>
          </a:prstGeom>
          <a:noFill/>
          <a:ln>
            <a:noFill/>
          </a:ln>
        </p:spPr>
      </p:pic>
      <p:sp>
        <p:nvSpPr>
          <p:cNvPr id="355" name="Google Shape;355;p39"/>
          <p:cNvSpPr txBox="1"/>
          <p:nvPr/>
        </p:nvSpPr>
        <p:spPr>
          <a:xfrm>
            <a:off x="1687975" y="41148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request for resetting the password by username</a:t>
            </a:r>
            <a:endParaRPr sz="16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61" name="Google Shape;36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362" name="Google Shape;362;p40"/>
          <p:cNvPicPr preferRelativeResize="0"/>
          <p:nvPr/>
        </p:nvPicPr>
        <p:blipFill>
          <a:blip r:embed="rId3">
            <a:alphaModFix/>
          </a:blip>
          <a:stretch>
            <a:fillRect/>
          </a:stretch>
        </p:blipFill>
        <p:spPr>
          <a:xfrm>
            <a:off x="152400" y="1307838"/>
            <a:ext cx="8839198" cy="2703429"/>
          </a:xfrm>
          <a:prstGeom prst="rect">
            <a:avLst/>
          </a:prstGeom>
          <a:noFill/>
          <a:ln>
            <a:noFill/>
          </a:ln>
        </p:spPr>
      </p:pic>
      <p:sp>
        <p:nvSpPr>
          <p:cNvPr id="363" name="Google Shape;363;p40"/>
          <p:cNvSpPr txBox="1"/>
          <p:nvPr/>
        </p:nvSpPr>
        <p:spPr>
          <a:xfrm>
            <a:off x="1687975" y="411480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password reset link is sent successfully</a:t>
            </a:r>
            <a:endParaRPr>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69" name="Google Shape;3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370" name="Google Shape;370;p41"/>
          <p:cNvPicPr preferRelativeResize="0"/>
          <p:nvPr/>
        </p:nvPicPr>
        <p:blipFill>
          <a:blip r:embed="rId3">
            <a:alphaModFix/>
          </a:blip>
          <a:stretch>
            <a:fillRect/>
          </a:stretch>
        </p:blipFill>
        <p:spPr>
          <a:xfrm>
            <a:off x="152400" y="1256650"/>
            <a:ext cx="8839201" cy="3040685"/>
          </a:xfrm>
          <a:prstGeom prst="rect">
            <a:avLst/>
          </a:prstGeom>
          <a:noFill/>
          <a:ln>
            <a:noFill/>
          </a:ln>
        </p:spPr>
      </p:pic>
      <p:sp>
        <p:nvSpPr>
          <p:cNvPr id="371" name="Google Shape;371;p41"/>
          <p:cNvSpPr txBox="1"/>
          <p:nvPr/>
        </p:nvSpPr>
        <p:spPr>
          <a:xfrm>
            <a:off x="1730850" y="441485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email with the link for password reset</a:t>
            </a:r>
            <a:endParaRPr sz="1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OVERVIEW</a:t>
            </a:r>
            <a:endParaRPr b="1"/>
          </a:p>
        </p:txBody>
      </p:sp>
      <p:sp>
        <p:nvSpPr>
          <p:cNvPr id="152" name="Google Shape;152;p15"/>
          <p:cNvSpPr txBox="1">
            <a:spLocks noGrp="1"/>
          </p:cNvSpPr>
          <p:nvPr>
            <p:ph type="body" idx="1"/>
          </p:nvPr>
        </p:nvSpPr>
        <p:spPr>
          <a:xfrm>
            <a:off x="1297500" y="1096875"/>
            <a:ext cx="7038900" cy="3243000"/>
          </a:xfrm>
          <a:prstGeom prst="rect">
            <a:avLst/>
          </a:prstGeom>
        </p:spPr>
        <p:txBody>
          <a:bodyPr spcFirstLastPara="1" wrap="square" lIns="91425" tIns="91425" rIns="91425" bIns="91425" anchor="t" anchorCtr="0">
            <a:noAutofit/>
          </a:bodyPr>
          <a:lstStyle/>
          <a:p>
            <a:pPr marL="457200" lvl="0" indent="-323850" algn="just" rtl="0">
              <a:lnSpc>
                <a:spcPct val="90000"/>
              </a:lnSpc>
              <a:spcBef>
                <a:spcPts val="1200"/>
              </a:spcBef>
              <a:spcAft>
                <a:spcPts val="0"/>
              </a:spcAft>
              <a:buSzPts val="1500"/>
              <a:buAutoNum type="arabicPeriod"/>
            </a:pPr>
            <a:r>
              <a:rPr lang="en" sz="1500"/>
              <a:t>Objective </a:t>
            </a:r>
            <a:endParaRPr sz="1500"/>
          </a:p>
          <a:p>
            <a:pPr marL="457200" lvl="0" indent="-323850" algn="just" rtl="0">
              <a:lnSpc>
                <a:spcPct val="90000"/>
              </a:lnSpc>
              <a:spcBef>
                <a:spcPts val="0"/>
              </a:spcBef>
              <a:spcAft>
                <a:spcPts val="0"/>
              </a:spcAft>
              <a:buSzPts val="1500"/>
              <a:buAutoNum type="arabicPeriod"/>
            </a:pPr>
            <a:r>
              <a:rPr lang="en" sz="1500"/>
              <a:t>Abstract</a:t>
            </a:r>
            <a:endParaRPr sz="1500"/>
          </a:p>
          <a:p>
            <a:pPr marL="457200" lvl="0" indent="-323850" algn="just" rtl="0">
              <a:lnSpc>
                <a:spcPct val="90000"/>
              </a:lnSpc>
              <a:spcBef>
                <a:spcPts val="0"/>
              </a:spcBef>
              <a:spcAft>
                <a:spcPts val="0"/>
              </a:spcAft>
              <a:buSzPts val="1500"/>
              <a:buAutoNum type="arabicPeriod"/>
            </a:pPr>
            <a:r>
              <a:rPr lang="en" sz="1500"/>
              <a:t> Introduction</a:t>
            </a:r>
            <a:endParaRPr sz="1500"/>
          </a:p>
          <a:p>
            <a:pPr marL="457200" lvl="0" indent="-323850" algn="just" rtl="0">
              <a:lnSpc>
                <a:spcPct val="90000"/>
              </a:lnSpc>
              <a:spcBef>
                <a:spcPts val="0"/>
              </a:spcBef>
              <a:spcAft>
                <a:spcPts val="0"/>
              </a:spcAft>
              <a:buSzPts val="1500"/>
              <a:buAutoNum type="arabicPeriod"/>
            </a:pPr>
            <a:r>
              <a:rPr lang="en" sz="1500"/>
              <a:t> Related Work</a:t>
            </a:r>
            <a:endParaRPr sz="1500"/>
          </a:p>
          <a:p>
            <a:pPr marL="457200" lvl="0" indent="-323850" algn="just" rtl="0">
              <a:lnSpc>
                <a:spcPct val="90000"/>
              </a:lnSpc>
              <a:spcBef>
                <a:spcPts val="0"/>
              </a:spcBef>
              <a:spcAft>
                <a:spcPts val="0"/>
              </a:spcAft>
              <a:buSzPts val="1500"/>
              <a:buAutoNum type="arabicPeriod"/>
            </a:pPr>
            <a:r>
              <a:rPr lang="en" sz="1500"/>
              <a:t> Traditional Graphical password authentication system </a:t>
            </a:r>
            <a:endParaRPr sz="1500"/>
          </a:p>
          <a:p>
            <a:pPr marL="457200" lvl="0" indent="-323850" algn="just" rtl="0">
              <a:lnSpc>
                <a:spcPct val="90000"/>
              </a:lnSpc>
              <a:spcBef>
                <a:spcPts val="0"/>
              </a:spcBef>
              <a:spcAft>
                <a:spcPts val="0"/>
              </a:spcAft>
              <a:buSzPts val="1500"/>
              <a:buAutoNum type="arabicPeriod"/>
            </a:pPr>
            <a:r>
              <a:rPr lang="en" sz="1500"/>
              <a:t> Limitations</a:t>
            </a:r>
            <a:endParaRPr sz="1500"/>
          </a:p>
          <a:p>
            <a:pPr marL="457200" lvl="0" indent="-323850" algn="just" rtl="0">
              <a:lnSpc>
                <a:spcPct val="90000"/>
              </a:lnSpc>
              <a:spcBef>
                <a:spcPts val="0"/>
              </a:spcBef>
              <a:spcAft>
                <a:spcPts val="0"/>
              </a:spcAft>
              <a:buSzPts val="1500"/>
              <a:buAutoNum type="arabicPeriod"/>
            </a:pPr>
            <a:r>
              <a:rPr lang="en" sz="1500"/>
              <a:t>Proposed Graphical password authentication system algorithm &amp; workflow</a:t>
            </a:r>
            <a:endParaRPr sz="1500"/>
          </a:p>
          <a:p>
            <a:pPr marL="457200" lvl="0" indent="-323850" algn="just" rtl="0">
              <a:lnSpc>
                <a:spcPct val="90000"/>
              </a:lnSpc>
              <a:spcBef>
                <a:spcPts val="0"/>
              </a:spcBef>
              <a:spcAft>
                <a:spcPts val="0"/>
              </a:spcAft>
              <a:buSzPts val="1500"/>
              <a:buAutoNum type="arabicPeriod"/>
            </a:pPr>
            <a:r>
              <a:rPr lang="en" sz="1500"/>
              <a:t>Algorithm </a:t>
            </a:r>
            <a:endParaRPr sz="1500"/>
          </a:p>
          <a:p>
            <a:pPr marL="457200" lvl="0" indent="-323850" algn="just" rtl="0">
              <a:lnSpc>
                <a:spcPct val="90000"/>
              </a:lnSpc>
              <a:spcBef>
                <a:spcPts val="0"/>
              </a:spcBef>
              <a:spcAft>
                <a:spcPts val="0"/>
              </a:spcAft>
              <a:buSzPts val="1500"/>
              <a:buAutoNum type="arabicPeriod"/>
            </a:pPr>
            <a:r>
              <a:rPr lang="en" sz="1500"/>
              <a:t>Flowchart </a:t>
            </a:r>
            <a:endParaRPr sz="1500"/>
          </a:p>
          <a:p>
            <a:pPr marL="457200" lvl="0" indent="-323850" algn="just" rtl="0">
              <a:lnSpc>
                <a:spcPct val="90000"/>
              </a:lnSpc>
              <a:spcBef>
                <a:spcPts val="0"/>
              </a:spcBef>
              <a:spcAft>
                <a:spcPts val="0"/>
              </a:spcAft>
              <a:buSzPts val="1500"/>
              <a:buAutoNum type="arabicPeriod"/>
            </a:pPr>
            <a:r>
              <a:rPr lang="en" sz="1500"/>
              <a:t>Components &amp; Software unit </a:t>
            </a:r>
            <a:endParaRPr sz="1500"/>
          </a:p>
          <a:p>
            <a:pPr marL="457200" lvl="0" indent="-323850" algn="just" rtl="0">
              <a:lnSpc>
                <a:spcPct val="90000"/>
              </a:lnSpc>
              <a:spcBef>
                <a:spcPts val="0"/>
              </a:spcBef>
              <a:spcAft>
                <a:spcPts val="0"/>
              </a:spcAft>
              <a:buSzPts val="1500"/>
              <a:buAutoNum type="arabicPeriod"/>
            </a:pPr>
            <a:r>
              <a:rPr lang="en" sz="1500"/>
              <a:t>Simulation snapshots</a:t>
            </a:r>
            <a:endParaRPr sz="1500"/>
          </a:p>
          <a:p>
            <a:pPr marL="457200" lvl="0" indent="-323850" algn="just" rtl="0">
              <a:lnSpc>
                <a:spcPct val="90000"/>
              </a:lnSpc>
              <a:spcBef>
                <a:spcPts val="0"/>
              </a:spcBef>
              <a:spcAft>
                <a:spcPts val="0"/>
              </a:spcAft>
              <a:buSzPts val="1500"/>
              <a:buAutoNum type="arabicPeriod"/>
            </a:pPr>
            <a:r>
              <a:rPr lang="en" sz="1500"/>
              <a:t>Advantages</a:t>
            </a:r>
            <a:endParaRPr sz="1500"/>
          </a:p>
          <a:p>
            <a:pPr marL="457200" lvl="0" indent="-323850" algn="just" rtl="0">
              <a:lnSpc>
                <a:spcPct val="90000"/>
              </a:lnSpc>
              <a:spcBef>
                <a:spcPts val="0"/>
              </a:spcBef>
              <a:spcAft>
                <a:spcPts val="0"/>
              </a:spcAft>
              <a:buSzPts val="1500"/>
              <a:buAutoNum type="arabicPeriod"/>
            </a:pPr>
            <a:r>
              <a:rPr lang="en" sz="1500"/>
              <a:t>Conclusion</a:t>
            </a:r>
            <a:endParaRPr sz="1500"/>
          </a:p>
          <a:p>
            <a:pPr marL="457200" lvl="0" indent="-323850" algn="just" rtl="0">
              <a:lnSpc>
                <a:spcPct val="90000"/>
              </a:lnSpc>
              <a:spcBef>
                <a:spcPts val="0"/>
              </a:spcBef>
              <a:spcAft>
                <a:spcPts val="0"/>
              </a:spcAft>
              <a:buSzPts val="1500"/>
              <a:buAutoNum type="arabicPeriod"/>
            </a:pPr>
            <a:r>
              <a:rPr lang="en" sz="1500"/>
              <a:t> References</a:t>
            </a:r>
            <a:endParaRPr sz="1500"/>
          </a:p>
          <a:p>
            <a:pPr marL="0" lvl="0" indent="0" algn="l" rtl="0">
              <a:spcBef>
                <a:spcPts val="200"/>
              </a:spcBef>
              <a:spcAft>
                <a:spcPts val="1200"/>
              </a:spcAft>
              <a:buSzPts val="275"/>
              <a:buNone/>
            </a:pPr>
            <a:endParaRPr sz="425"/>
          </a:p>
        </p:txBody>
      </p:sp>
      <p:sp>
        <p:nvSpPr>
          <p:cNvPr id="153" name="Google Shape;15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77" name="Google Shape;37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78" name="Google Shape;378;p42"/>
          <p:cNvPicPr preferRelativeResize="0"/>
          <p:nvPr/>
        </p:nvPicPr>
        <p:blipFill rotWithShape="1">
          <a:blip r:embed="rId3">
            <a:alphaModFix/>
          </a:blip>
          <a:srcRect t="3950" b="-3949"/>
          <a:stretch/>
        </p:blipFill>
        <p:spPr>
          <a:xfrm>
            <a:off x="925100" y="903000"/>
            <a:ext cx="7293792" cy="3530850"/>
          </a:xfrm>
          <a:prstGeom prst="rect">
            <a:avLst/>
          </a:prstGeom>
          <a:noFill/>
          <a:ln>
            <a:noFill/>
          </a:ln>
        </p:spPr>
      </p:pic>
      <p:sp>
        <p:nvSpPr>
          <p:cNvPr id="379" name="Google Shape;379;p42"/>
          <p:cNvSpPr txBox="1"/>
          <p:nvPr/>
        </p:nvSpPr>
        <p:spPr>
          <a:xfrm>
            <a:off x="1666550" y="448985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process for password reset</a:t>
            </a:r>
            <a:endParaRPr sz="18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85" name="Google Shape;38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86" name="Google Shape;386;p43"/>
          <p:cNvPicPr preferRelativeResize="0"/>
          <p:nvPr/>
        </p:nvPicPr>
        <p:blipFill>
          <a:blip r:embed="rId3">
            <a:alphaModFix/>
          </a:blip>
          <a:stretch>
            <a:fillRect/>
          </a:stretch>
        </p:blipFill>
        <p:spPr>
          <a:xfrm>
            <a:off x="1102738" y="860175"/>
            <a:ext cx="7428437" cy="3530848"/>
          </a:xfrm>
          <a:prstGeom prst="rect">
            <a:avLst/>
          </a:prstGeom>
          <a:noFill/>
          <a:ln>
            <a:noFill/>
          </a:ln>
        </p:spPr>
      </p:pic>
      <p:sp>
        <p:nvSpPr>
          <p:cNvPr id="387" name="Google Shape;387;p43"/>
          <p:cNvSpPr txBox="1"/>
          <p:nvPr/>
        </p:nvSpPr>
        <p:spPr>
          <a:xfrm>
            <a:off x="1730850" y="4521975"/>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 Shows account blocked due to too many failed login attempts</a:t>
            </a:r>
            <a:endParaRPr sz="18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SIMULATION SNAPSHOTS</a:t>
            </a:r>
            <a:endParaRPr b="1"/>
          </a:p>
        </p:txBody>
      </p:sp>
      <p:sp>
        <p:nvSpPr>
          <p:cNvPr id="393" name="Google Shape;39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394" name="Google Shape;394;p44"/>
          <p:cNvPicPr preferRelativeResize="0"/>
          <p:nvPr/>
        </p:nvPicPr>
        <p:blipFill>
          <a:blip r:embed="rId3">
            <a:alphaModFix/>
          </a:blip>
          <a:stretch>
            <a:fillRect/>
          </a:stretch>
        </p:blipFill>
        <p:spPr>
          <a:xfrm>
            <a:off x="488175" y="857800"/>
            <a:ext cx="8167659" cy="3519924"/>
          </a:xfrm>
          <a:prstGeom prst="rect">
            <a:avLst/>
          </a:prstGeom>
          <a:noFill/>
          <a:ln>
            <a:noFill/>
          </a:ln>
        </p:spPr>
      </p:pic>
      <p:sp>
        <p:nvSpPr>
          <p:cNvPr id="395" name="Google Shape;395;p44"/>
          <p:cNvSpPr txBox="1"/>
          <p:nvPr/>
        </p:nvSpPr>
        <p:spPr>
          <a:xfrm>
            <a:off x="1730850" y="4489850"/>
            <a:ext cx="61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Lato"/>
                <a:ea typeface="Lato"/>
                <a:cs typeface="Lato"/>
                <a:sym typeface="Lato"/>
              </a:rPr>
              <a:t>Shows warning email with login link sent due to brute force</a:t>
            </a:r>
            <a:endParaRPr sz="18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5"/>
          <p:cNvSpPr txBox="1">
            <a:spLocks noGrp="1"/>
          </p:cNvSpPr>
          <p:nvPr>
            <p:ph type="title"/>
          </p:nvPr>
        </p:nvSpPr>
        <p:spPr>
          <a:xfrm>
            <a:off x="1297500" y="29330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PROPOSED GRAPHICAL AUTHENTICATION SYSTEM - ADVANTAGES</a:t>
            </a:r>
            <a:endParaRPr b="1"/>
          </a:p>
        </p:txBody>
      </p:sp>
      <p:sp>
        <p:nvSpPr>
          <p:cNvPr id="401" name="Google Shape;401;p45"/>
          <p:cNvSpPr txBox="1"/>
          <p:nvPr/>
        </p:nvSpPr>
        <p:spPr>
          <a:xfrm>
            <a:off x="5035850" y="4425250"/>
            <a:ext cx="1664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dk1"/>
                </a:solidFill>
                <a:latin typeface="Lato"/>
                <a:ea typeface="Lato"/>
                <a:cs typeface="Lato"/>
                <a:sym typeface="Lato"/>
              </a:rPr>
              <a:t>Account will be blocked due to multiple failed attempts.</a:t>
            </a:r>
            <a:endParaRPr sz="900" b="1">
              <a:solidFill>
                <a:schemeClr val="dk1"/>
              </a:solidFill>
              <a:latin typeface="Lato"/>
              <a:ea typeface="Lato"/>
              <a:cs typeface="Lato"/>
              <a:sym typeface="Lato"/>
            </a:endParaRPr>
          </a:p>
        </p:txBody>
      </p:sp>
      <p:sp>
        <p:nvSpPr>
          <p:cNvPr id="402" name="Google Shape;40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404" name="Google Shape;404;p45"/>
          <p:cNvSpPr txBox="1"/>
          <p:nvPr/>
        </p:nvSpPr>
        <p:spPr>
          <a:xfrm>
            <a:off x="1074900" y="1557125"/>
            <a:ext cx="7038900" cy="22587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The system is user-friendly and has an easy interface.</a:t>
            </a:r>
            <a:endParaRPr sz="1500">
              <a:solidFill>
                <a:srgbClr val="FFFFFF"/>
              </a:solidFill>
              <a:highlight>
                <a:srgbClr val="1B212C"/>
              </a:highlight>
              <a:latin typeface="Lato"/>
              <a:ea typeface="Lato"/>
              <a:cs typeface="Lato"/>
              <a:sym typeface="Lato"/>
            </a:endParaRPr>
          </a:p>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It provides strong security against bot attacks or hackers.</a:t>
            </a:r>
            <a:endParaRPr sz="1500">
              <a:solidFill>
                <a:srgbClr val="FFFFFF"/>
              </a:solidFill>
              <a:highlight>
                <a:srgbClr val="1B212C"/>
              </a:highlight>
              <a:latin typeface="Lato"/>
              <a:ea typeface="Lato"/>
              <a:cs typeface="Lato"/>
              <a:sym typeface="Lato"/>
            </a:endParaRPr>
          </a:p>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Protects systems exposed to attacks.</a:t>
            </a:r>
            <a:endParaRPr sz="1500">
              <a:solidFill>
                <a:srgbClr val="FFFFFF"/>
              </a:solidFill>
              <a:highlight>
                <a:srgbClr val="1B212C"/>
              </a:highlight>
              <a:latin typeface="Lato"/>
              <a:ea typeface="Lato"/>
              <a:cs typeface="Lato"/>
              <a:sym typeface="Lato"/>
            </a:endParaRPr>
          </a:p>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Graphical passwords systems provide a way of making more human-friendly passwords.</a:t>
            </a:r>
            <a:endParaRPr sz="1500">
              <a:solidFill>
                <a:srgbClr val="FFFFFF"/>
              </a:solidFill>
              <a:highlight>
                <a:srgbClr val="1B212C"/>
              </a:highlight>
              <a:latin typeface="Lato"/>
              <a:ea typeface="Lato"/>
              <a:cs typeface="Lato"/>
              <a:sym typeface="Lato"/>
            </a:endParaRPr>
          </a:p>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In this system, the security of the system is very high.</a:t>
            </a:r>
            <a:endParaRPr sz="1500">
              <a:solidFill>
                <a:srgbClr val="FFFFFF"/>
              </a:solidFill>
              <a:highlight>
                <a:srgbClr val="1B212C"/>
              </a:highlight>
              <a:latin typeface="Lato"/>
              <a:ea typeface="Lato"/>
              <a:cs typeface="Lato"/>
              <a:sym typeface="Lato"/>
            </a:endParaRPr>
          </a:p>
          <a:p>
            <a:pPr marL="457200" lvl="0" indent="-323850" algn="just" rtl="0">
              <a:lnSpc>
                <a:spcPct val="115000"/>
              </a:lnSpc>
              <a:spcBef>
                <a:spcPts val="0"/>
              </a:spcBef>
              <a:spcAft>
                <a:spcPts val="0"/>
              </a:spcAft>
              <a:buClr>
                <a:srgbClr val="FFFFFF"/>
              </a:buClr>
              <a:buSzPts val="1500"/>
              <a:buFont typeface="Lato"/>
              <a:buChar char="●"/>
            </a:pPr>
            <a:r>
              <a:rPr lang="en" sz="1500">
                <a:solidFill>
                  <a:srgbClr val="FFFFFF"/>
                </a:solidFill>
                <a:highlight>
                  <a:srgbClr val="1B212C"/>
                </a:highlight>
                <a:latin typeface="Lato"/>
                <a:ea typeface="Lato"/>
                <a:cs typeface="Lato"/>
                <a:sym typeface="Lato"/>
              </a:rPr>
              <a:t>Dictionary advances and brute power searches are infeasible.</a:t>
            </a:r>
            <a:endParaRPr sz="1500">
              <a:solidFill>
                <a:srgbClr val="FFFFFF"/>
              </a:solidFill>
              <a:highlight>
                <a:srgbClr val="1B212C"/>
              </a:highlight>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a:spLocks noGrp="1"/>
          </p:cNvSpPr>
          <p:nvPr>
            <p:ph type="title"/>
          </p:nvPr>
        </p:nvSpPr>
        <p:spPr>
          <a:xfrm>
            <a:off x="1297500" y="532525"/>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CONCLUSION</a:t>
            </a:r>
            <a:endParaRPr b="1"/>
          </a:p>
        </p:txBody>
      </p:sp>
      <p:sp>
        <p:nvSpPr>
          <p:cNvPr id="410" name="Google Shape;410;p46"/>
          <p:cNvSpPr txBox="1"/>
          <p:nvPr/>
        </p:nvSpPr>
        <p:spPr>
          <a:xfrm>
            <a:off x="5035850" y="4425250"/>
            <a:ext cx="1664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dk1"/>
                </a:solidFill>
                <a:latin typeface="Lato"/>
                <a:ea typeface="Lato"/>
                <a:cs typeface="Lato"/>
                <a:sym typeface="Lato"/>
              </a:rPr>
              <a:t>Account will be blocked due to multiple failed attempts.</a:t>
            </a:r>
            <a:endParaRPr sz="900" b="1">
              <a:solidFill>
                <a:schemeClr val="dk1"/>
              </a:solidFill>
              <a:latin typeface="Lato"/>
              <a:ea typeface="Lato"/>
              <a:cs typeface="Lato"/>
              <a:sym typeface="Lato"/>
            </a:endParaRPr>
          </a:p>
        </p:txBody>
      </p:sp>
      <p:sp>
        <p:nvSpPr>
          <p:cNvPr id="411" name="Google Shape;41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413" name="Google Shape;413;p46"/>
          <p:cNvSpPr txBox="1"/>
          <p:nvPr/>
        </p:nvSpPr>
        <p:spPr>
          <a:xfrm>
            <a:off x="1297500" y="1547075"/>
            <a:ext cx="7038900" cy="2412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500">
                <a:solidFill>
                  <a:srgbClr val="FFFFFF"/>
                </a:solidFill>
                <a:latin typeface="Lato"/>
                <a:ea typeface="Lato"/>
                <a:cs typeface="Lato"/>
                <a:sym typeface="Lato"/>
              </a:rPr>
              <a:t>We are trying to make our authentication system more user friendly. We have considered both methods: text based and graphical based systems and trying to reduce the efforts required by end-user to remember passwords. A look at the advancement in technology over the past few years tells us that the next era will have system security at its core. Thus Graphical Password may be adapted in future as a major authentication system. </a:t>
            </a:r>
            <a:endParaRPr sz="1500">
              <a:solidFill>
                <a:srgbClr val="FFFFFF"/>
              </a:solidFill>
              <a:latin typeface="Lato"/>
              <a:ea typeface="Lato"/>
              <a:cs typeface="Lato"/>
              <a:sym typeface="Lato"/>
            </a:endParaRPr>
          </a:p>
          <a:p>
            <a:pPr marL="457200" lvl="0" indent="0" algn="just" rtl="0">
              <a:lnSpc>
                <a:spcPct val="115000"/>
              </a:lnSpc>
              <a:spcBef>
                <a:spcPts val="1200"/>
              </a:spcBef>
              <a:spcAft>
                <a:spcPts val="0"/>
              </a:spcAft>
              <a:buNone/>
            </a:pPr>
            <a:endParaRPr sz="1500">
              <a:solidFill>
                <a:srgbClr val="FFFFFF"/>
              </a:solidFill>
              <a:highlight>
                <a:srgbClr val="1B212C"/>
              </a:highlight>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REFERENCES</a:t>
            </a:r>
            <a:endParaRPr b="1"/>
          </a:p>
        </p:txBody>
      </p:sp>
      <p:sp>
        <p:nvSpPr>
          <p:cNvPr id="419" name="Google Shape;419;p47"/>
          <p:cNvSpPr txBox="1">
            <a:spLocks noGrp="1"/>
          </p:cNvSpPr>
          <p:nvPr>
            <p:ph type="body" idx="1"/>
          </p:nvPr>
        </p:nvSpPr>
        <p:spPr>
          <a:xfrm>
            <a:off x="1079550" y="1077375"/>
            <a:ext cx="7609500" cy="37974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a:t>[1] </a:t>
            </a:r>
            <a:r>
              <a:rPr lang="en">
                <a:solidFill>
                  <a:srgbClr val="333333"/>
                </a:solidFill>
              </a:rPr>
              <a:t>  </a:t>
            </a:r>
            <a:r>
              <a:rPr lang="en"/>
              <a:t>    	Arti Bhanushali, Bhavika Mange, Harshika Vyas, Hetal Bhanushali and Poonam Bhogle, " Comparison of Graphical Password Authentication Techniques," </a:t>
            </a:r>
            <a:r>
              <a:rPr lang="en" i="1"/>
              <a:t>International Journal of Computer Applications (0975 – 8887) Volume 116 – No. 1, April 2015</a:t>
            </a:r>
            <a:r>
              <a:rPr lang="en"/>
              <a:t>.</a:t>
            </a:r>
            <a:endParaRPr/>
          </a:p>
          <a:p>
            <a:pPr marL="0" lvl="0" indent="0" algn="l" rtl="0">
              <a:spcBef>
                <a:spcPts val="1200"/>
              </a:spcBef>
              <a:spcAft>
                <a:spcPts val="0"/>
              </a:spcAft>
              <a:buNone/>
            </a:pPr>
            <a:r>
              <a:rPr lang="en"/>
              <a:t>[2]       	Harsh Kumar Sarohi, Farhat Ullah Khan, "Graphical Password Authentication Schemes: Current</a:t>
            </a:r>
            <a:endParaRPr/>
          </a:p>
          <a:p>
            <a:pPr marL="457200" lvl="0" indent="0" algn="l" rtl="0">
              <a:spcBef>
                <a:spcPts val="0"/>
              </a:spcBef>
              <a:spcAft>
                <a:spcPts val="0"/>
              </a:spcAft>
              <a:buNone/>
            </a:pPr>
            <a:r>
              <a:rPr lang="en"/>
              <a:t>Status and Key Issues," IJCSI International Journal of Computer Science Issues, Vol. 10, Issue 2, No 1, March 2013 ISSN (Print): 1694-0814 | ISSN (Online): 1694-0784 www.IJCSI.org.</a:t>
            </a:r>
            <a:endParaRPr/>
          </a:p>
          <a:p>
            <a:pPr marL="457200" lvl="0" indent="-457200" algn="l" rtl="0">
              <a:spcBef>
                <a:spcPts val="0"/>
              </a:spcBef>
              <a:spcAft>
                <a:spcPts val="0"/>
              </a:spcAft>
              <a:buNone/>
            </a:pPr>
            <a:endParaRPr>
              <a:highlight>
                <a:srgbClr val="FFFFFF"/>
              </a:highlight>
            </a:endParaRPr>
          </a:p>
          <a:p>
            <a:pPr marL="457200" lvl="0" indent="-457200" algn="l" rtl="0">
              <a:spcBef>
                <a:spcPts val="1200"/>
              </a:spcBef>
              <a:spcAft>
                <a:spcPts val="0"/>
              </a:spcAft>
              <a:buNone/>
            </a:pPr>
            <a:r>
              <a:rPr lang="en"/>
              <a:t>[3]       	Mr. Jadhav Rajesh S, Mr. Chandole Durgesh K, Mr. Wani Milind D, Mr. Kusalkar Santosh R, Mr. Shinde Kiran G, Mr. Dighe Mohit S, " Graphical Password Authentication System," Volume III, Issue III, March 2014 IJLTEMAS ISSN 2278 - 2540.</a:t>
            </a:r>
            <a:endParaRPr/>
          </a:p>
          <a:p>
            <a:pPr marL="457200" lvl="0" indent="0" algn="l" rtl="0">
              <a:spcBef>
                <a:spcPts val="1200"/>
              </a:spcBef>
              <a:spcAft>
                <a:spcPts val="0"/>
              </a:spcAft>
              <a:buNone/>
            </a:pPr>
            <a:endParaRPr sz="1100">
              <a:highlight>
                <a:srgbClr val="FFFFFF"/>
              </a:highlight>
            </a:endParaRPr>
          </a:p>
          <a:p>
            <a:pPr marL="457200" lvl="0" indent="-457200" algn="l" rtl="0">
              <a:spcBef>
                <a:spcPts val="0"/>
              </a:spcBef>
              <a:spcAft>
                <a:spcPts val="0"/>
              </a:spcAft>
              <a:buNone/>
            </a:pPr>
            <a:endParaRPr sz="1100"/>
          </a:p>
          <a:p>
            <a:pPr marL="0" lvl="0" indent="0" algn="l" rtl="0">
              <a:spcBef>
                <a:spcPts val="0"/>
              </a:spcBef>
              <a:spcAft>
                <a:spcPts val="0"/>
              </a:spcAft>
              <a:buNone/>
            </a:pPr>
            <a:endParaRPr sz="1500">
              <a:highlight>
                <a:schemeClr val="dk1"/>
              </a:highlight>
            </a:endParaRPr>
          </a:p>
        </p:txBody>
      </p:sp>
      <p:sp>
        <p:nvSpPr>
          <p:cNvPr id="420" name="Google Shape;42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REFERENCES</a:t>
            </a:r>
            <a:endParaRPr/>
          </a:p>
        </p:txBody>
      </p:sp>
      <p:sp>
        <p:nvSpPr>
          <p:cNvPr id="427" name="Google Shape;427;p48"/>
          <p:cNvSpPr txBox="1">
            <a:spLocks noGrp="1"/>
          </p:cNvSpPr>
          <p:nvPr>
            <p:ph type="body" idx="1"/>
          </p:nvPr>
        </p:nvSpPr>
        <p:spPr>
          <a:xfrm>
            <a:off x="1297500" y="1307850"/>
            <a:ext cx="7485300" cy="3674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400"/>
              <a:t>[4]       	Radhi Rafiee Afandi, Zalisham Jali, " ChoCD: Usable and Secure Graphical Password Authentication Scheme," Indian Journal of Science and Technology · January 2017</a:t>
            </a:r>
            <a:endParaRPr sz="1400"/>
          </a:p>
          <a:p>
            <a:pPr marL="457200" lvl="0" indent="-457200" algn="l" rtl="0">
              <a:spcBef>
                <a:spcPts val="0"/>
              </a:spcBef>
              <a:spcAft>
                <a:spcPts val="0"/>
              </a:spcAft>
              <a:buSzPts val="275"/>
              <a:buNone/>
            </a:pPr>
            <a:endParaRPr sz="1400"/>
          </a:p>
          <a:p>
            <a:pPr marL="457200" lvl="0" indent="-457200" algn="l" rtl="0">
              <a:spcBef>
                <a:spcPts val="0"/>
              </a:spcBef>
              <a:spcAft>
                <a:spcPts val="0"/>
              </a:spcAft>
              <a:buSzPts val="275"/>
              <a:buNone/>
            </a:pPr>
            <a:r>
              <a:rPr lang="en" sz="1400"/>
              <a:t>[5]       	M.ArunPrakash, T.R.Gokul, " Network Security-Overcome Password Hacking Through Graphical Password Authentication," </a:t>
            </a:r>
            <a:r>
              <a:rPr lang="en" sz="1400" i="1"/>
              <a:t>Proceedings of the National Conference on Innovations in Emerging Technology-2011</a:t>
            </a:r>
            <a:r>
              <a:rPr lang="en" sz="1400"/>
              <a:t> </a:t>
            </a:r>
            <a:r>
              <a:rPr lang="en" sz="1400" i="1"/>
              <a:t>Kongu Engineering College, Perundurai, Erode, Tamilnadu, India.17 &amp; 18 February, 2011.pp.43-48.</a:t>
            </a:r>
            <a:r>
              <a:rPr lang="en" sz="1400"/>
              <a:t>.</a:t>
            </a:r>
            <a:endParaRPr sz="1400"/>
          </a:p>
          <a:p>
            <a:pPr marL="457200" lvl="0" indent="-457200" algn="l" rtl="0">
              <a:spcBef>
                <a:spcPts val="0"/>
              </a:spcBef>
              <a:spcAft>
                <a:spcPts val="0"/>
              </a:spcAft>
              <a:buSzPts val="275"/>
              <a:buNone/>
            </a:pPr>
            <a:endParaRPr sz="1400"/>
          </a:p>
          <a:p>
            <a:pPr marL="457200" lvl="0" indent="-457200" algn="l" rtl="0">
              <a:spcBef>
                <a:spcPts val="0"/>
              </a:spcBef>
              <a:spcAft>
                <a:spcPts val="0"/>
              </a:spcAft>
              <a:buSzPts val="275"/>
              <a:buNone/>
            </a:pPr>
            <a:r>
              <a:rPr lang="en" sz="1400"/>
              <a:t>[6].      	Amol Bhand,vaibhav desale, Swati Shirke, Suvarna Pansambal (Shirke), " Enhancement of Password Authentication System Using Graphical Images," </a:t>
            </a:r>
            <a:r>
              <a:rPr lang="en" sz="1400" i="1"/>
              <a:t>2015 International Conference on Information Processing (ICIP)</a:t>
            </a:r>
            <a:r>
              <a:rPr lang="en" sz="1400"/>
              <a:t> </a:t>
            </a:r>
            <a:r>
              <a:rPr lang="en" sz="1400" i="1"/>
              <a:t>Vishwakarma Institute of Technology. Dec 16-19, 2015</a:t>
            </a:r>
            <a:r>
              <a:rPr lang="en" sz="1400"/>
              <a:t>.</a:t>
            </a:r>
            <a:endParaRPr sz="1400"/>
          </a:p>
          <a:p>
            <a:pPr marL="457200" lvl="0" indent="-457200" algn="l" rtl="0">
              <a:spcBef>
                <a:spcPts val="0"/>
              </a:spcBef>
              <a:spcAft>
                <a:spcPts val="0"/>
              </a:spcAft>
              <a:buSzPts val="275"/>
              <a:buNone/>
            </a:pPr>
            <a:r>
              <a:rPr lang="en" sz="900">
                <a:highlight>
                  <a:srgbClr val="FFFFFF"/>
                </a:highlight>
              </a:rPr>
              <a:t> </a:t>
            </a:r>
            <a:endParaRPr sz="900"/>
          </a:p>
          <a:p>
            <a:pPr marL="457200" lvl="0" indent="-457200" algn="l" rtl="0">
              <a:spcBef>
                <a:spcPts val="0"/>
              </a:spcBef>
              <a:spcAft>
                <a:spcPts val="0"/>
              </a:spcAft>
              <a:buSzPts val="275"/>
              <a:buNone/>
            </a:pPr>
            <a:r>
              <a:rPr lang="en" sz="900">
                <a:highlight>
                  <a:srgbClr val="FFFFFF"/>
                </a:highlight>
              </a:rPr>
              <a:t> </a:t>
            </a:r>
            <a:endParaRPr sz="900">
              <a:highlight>
                <a:srgbClr val="FFFFFF"/>
              </a:highlight>
            </a:endParaRPr>
          </a:p>
          <a:p>
            <a:pPr marL="0" lvl="0" indent="0" algn="l" rtl="0">
              <a:spcBef>
                <a:spcPts val="0"/>
              </a:spcBef>
              <a:spcAft>
                <a:spcPts val="1200"/>
              </a:spcAft>
              <a:buSzPts val="275"/>
              <a:buNone/>
            </a:pPr>
            <a:endParaRPr sz="900"/>
          </a:p>
        </p:txBody>
      </p:sp>
      <p:sp>
        <p:nvSpPr>
          <p:cNvPr id="428" name="Google Shape;42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1305525" y="36170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650" b="1"/>
              <a:t>REFERENCES</a:t>
            </a:r>
            <a:endParaRPr sz="2650"/>
          </a:p>
          <a:p>
            <a:pPr marL="0" lvl="0" indent="0" algn="l" rtl="0">
              <a:spcBef>
                <a:spcPts val="0"/>
              </a:spcBef>
              <a:spcAft>
                <a:spcPts val="0"/>
              </a:spcAft>
              <a:buNone/>
            </a:pPr>
            <a:endParaRPr/>
          </a:p>
        </p:txBody>
      </p:sp>
      <p:sp>
        <p:nvSpPr>
          <p:cNvPr id="435" name="Google Shape;435;p49"/>
          <p:cNvSpPr txBox="1">
            <a:spLocks noGrp="1"/>
          </p:cNvSpPr>
          <p:nvPr>
            <p:ph type="body" idx="1"/>
          </p:nvPr>
        </p:nvSpPr>
        <p:spPr>
          <a:xfrm>
            <a:off x="1181800" y="1275800"/>
            <a:ext cx="7493700" cy="3720000"/>
          </a:xfrm>
          <a:prstGeom prst="rect">
            <a:avLst/>
          </a:prstGeom>
        </p:spPr>
        <p:txBody>
          <a:bodyPr spcFirstLastPara="1" wrap="square" lIns="91425" tIns="91425" rIns="91425" bIns="91425" anchor="t" anchorCtr="0">
            <a:normAutofit fontScale="47500" lnSpcReduction="20000"/>
          </a:bodyPr>
          <a:lstStyle/>
          <a:p>
            <a:pPr marL="457200" lvl="0" indent="-457200" algn="l" rtl="0">
              <a:spcBef>
                <a:spcPts val="0"/>
              </a:spcBef>
              <a:spcAft>
                <a:spcPts val="0"/>
              </a:spcAft>
              <a:buNone/>
            </a:pPr>
            <a:r>
              <a:rPr lang="en" sz="2637">
                <a:highlight>
                  <a:schemeClr val="dk1"/>
                </a:highlight>
              </a:rPr>
              <a:t>[7]      </a:t>
            </a:r>
            <a:r>
              <a:rPr lang="en" sz="2637">
                <a:highlight>
                  <a:schemeClr val="lt1"/>
                </a:highlight>
              </a:rPr>
              <a:t> 	</a:t>
            </a:r>
            <a:r>
              <a:rPr lang="en" sz="2637">
                <a:highlight>
                  <a:schemeClr val="dk1"/>
                </a:highlight>
              </a:rPr>
              <a:t>Radhika, Siddhartha Sankar Biswas, " COMPARATIVE STUDY OF GRAPHICAL USER AUTHENTICATION APPROACHES," A Monthly Journal of Computer Science and Information Technology ISSN 2320–088X </a:t>
            </a:r>
            <a:r>
              <a:rPr lang="en" sz="2637" i="1">
                <a:highlight>
                  <a:schemeClr val="dk1"/>
                </a:highlight>
              </a:rPr>
              <a:t>IJCSMC, Vol. 3, Issue. 9, September 2014, pg.361 – 375</a:t>
            </a:r>
            <a:r>
              <a:rPr lang="en" sz="2637">
                <a:highlight>
                  <a:schemeClr val="dk1"/>
                </a:highlight>
              </a:rPr>
              <a:t>.</a:t>
            </a:r>
            <a:endParaRPr sz="2637">
              <a:highlight>
                <a:schemeClr val="dk1"/>
              </a:highlight>
            </a:endParaRPr>
          </a:p>
          <a:p>
            <a:pPr marL="457200" lvl="0" indent="-457200" algn="l" rtl="0">
              <a:spcBef>
                <a:spcPts val="0"/>
              </a:spcBef>
              <a:spcAft>
                <a:spcPts val="0"/>
              </a:spcAft>
              <a:buNone/>
            </a:pPr>
            <a:r>
              <a:rPr lang="en" sz="2637">
                <a:highlight>
                  <a:schemeClr val="lt1"/>
                </a:highlight>
              </a:rPr>
              <a:t> </a:t>
            </a:r>
            <a:endParaRPr sz="2637">
              <a:highlight>
                <a:schemeClr val="dk1"/>
              </a:highlight>
            </a:endParaRPr>
          </a:p>
          <a:p>
            <a:pPr marL="457200" lvl="0" indent="-457200" algn="l" rtl="0">
              <a:spcBef>
                <a:spcPts val="1200"/>
              </a:spcBef>
              <a:spcAft>
                <a:spcPts val="0"/>
              </a:spcAft>
              <a:buClr>
                <a:srgbClr val="000000"/>
              </a:buClr>
              <a:buSzPts val="131"/>
              <a:buFont typeface="Arial"/>
              <a:buNone/>
            </a:pPr>
            <a:r>
              <a:rPr lang="en" sz="2637"/>
              <a:t>[8]       	Gi-Chul Yang, " Development Status and Prospects of Graphical Password Authentication System in Korea," KSII TRANSACTIONS ON INTERNET AND INFORMATION SYSTEMS VOL. 13, NO. 11, Nov. 2019 5755 Copyright ⓒ 2019 KSII.</a:t>
            </a:r>
            <a:endParaRPr sz="2637"/>
          </a:p>
          <a:p>
            <a:pPr marL="457200" lvl="0" indent="-457200" algn="l" rtl="0">
              <a:spcBef>
                <a:spcPts val="1200"/>
              </a:spcBef>
              <a:spcAft>
                <a:spcPts val="0"/>
              </a:spcAft>
              <a:buClr>
                <a:srgbClr val="000000"/>
              </a:buClr>
              <a:buSzPts val="131"/>
              <a:buFont typeface="Arial"/>
              <a:buNone/>
            </a:pPr>
            <a:r>
              <a:rPr lang="en" sz="2637">
                <a:highlight>
                  <a:schemeClr val="lt1"/>
                </a:highlight>
              </a:rPr>
              <a:t> </a:t>
            </a:r>
            <a:endParaRPr sz="2637">
              <a:highlight>
                <a:schemeClr val="lt1"/>
              </a:highlight>
            </a:endParaRPr>
          </a:p>
          <a:p>
            <a:pPr marL="457200" lvl="0" indent="-457200" algn="l" rtl="0">
              <a:spcBef>
                <a:spcPts val="0"/>
              </a:spcBef>
              <a:spcAft>
                <a:spcPts val="0"/>
              </a:spcAft>
              <a:buClr>
                <a:srgbClr val="000000"/>
              </a:buClr>
              <a:buSzPts val="131"/>
              <a:buFont typeface="Arial"/>
              <a:buNone/>
            </a:pPr>
            <a:r>
              <a:rPr lang="en" sz="2637"/>
              <a:t>[9]       	Aditya Badhe, Dhananjay Dahake, Prajakta Rokade, " Graphical Authentication for Web Based Application," </a:t>
            </a:r>
            <a:r>
              <a:rPr lang="en" sz="2637" i="1"/>
              <a:t>International Journal of advance research, ideas and innovations in technology </a:t>
            </a:r>
            <a:r>
              <a:rPr lang="en" sz="2637"/>
              <a:t>ISSN: 2454-132X Impact factor: 4.295 </a:t>
            </a:r>
            <a:r>
              <a:rPr lang="en" sz="2637" i="1"/>
              <a:t>(Volume 3, Issue 6)</a:t>
            </a:r>
            <a:r>
              <a:rPr lang="en" sz="2637"/>
              <a:t> Available online at www.ijariit.com.</a:t>
            </a:r>
            <a:endParaRPr sz="2637"/>
          </a:p>
          <a:p>
            <a:pPr marL="0" lvl="0" indent="0" algn="l" rtl="0">
              <a:spcBef>
                <a:spcPts val="0"/>
              </a:spcBef>
              <a:spcAft>
                <a:spcPts val="0"/>
              </a:spcAft>
              <a:buClr>
                <a:srgbClr val="000000"/>
              </a:buClr>
              <a:buSzPts val="131"/>
              <a:buFont typeface="Arial"/>
              <a:buNone/>
            </a:pPr>
            <a:endParaRPr sz="2637">
              <a:highlight>
                <a:schemeClr val="lt1"/>
              </a:highlight>
            </a:endParaRPr>
          </a:p>
          <a:p>
            <a:pPr marL="457200" lvl="0" indent="-457200" algn="l" rtl="0">
              <a:spcBef>
                <a:spcPts val="0"/>
              </a:spcBef>
              <a:spcAft>
                <a:spcPts val="0"/>
              </a:spcAft>
              <a:buClr>
                <a:srgbClr val="000000"/>
              </a:buClr>
              <a:buSzPts val="131"/>
              <a:buFont typeface="Arial"/>
              <a:buNone/>
            </a:pPr>
            <a:r>
              <a:rPr lang="en" sz="2637"/>
              <a:t>[10]     	ShraddhaM. Gurav, Leena S. Gawade, Prathamey K. Rane, Nilesh R. Khochare, " </a:t>
            </a:r>
            <a:r>
              <a:rPr lang="en" sz="2637" i="1"/>
              <a:t>Graphical Password Authentication Cloud securing scheme</a:t>
            </a:r>
            <a:r>
              <a:rPr lang="en" sz="2637"/>
              <a:t>," 2014 International Conference on Electronic Systems, Signal Processing and Computing Technologies.</a:t>
            </a:r>
            <a:endParaRPr sz="2637"/>
          </a:p>
          <a:p>
            <a:pPr marL="457200" lvl="0" indent="-457200" algn="l" rtl="0">
              <a:spcBef>
                <a:spcPts val="0"/>
              </a:spcBef>
              <a:spcAft>
                <a:spcPts val="0"/>
              </a:spcAft>
              <a:buClr>
                <a:srgbClr val="000000"/>
              </a:buClr>
              <a:buSzPct val="30555"/>
              <a:buFont typeface="Arial"/>
              <a:buNone/>
            </a:pPr>
            <a:r>
              <a:rPr lang="en" sz="900">
                <a:highlight>
                  <a:schemeClr val="lt1"/>
                </a:highlight>
              </a:rPr>
              <a:t> </a:t>
            </a:r>
            <a:endParaRPr sz="900">
              <a:highlight>
                <a:schemeClr val="lt1"/>
              </a:highlight>
            </a:endParaRPr>
          </a:p>
          <a:p>
            <a:pPr marL="0" lvl="0" indent="0" algn="l" rtl="0">
              <a:spcBef>
                <a:spcPts val="0"/>
              </a:spcBef>
              <a:spcAft>
                <a:spcPts val="0"/>
              </a:spcAft>
              <a:buClr>
                <a:srgbClr val="000000"/>
              </a:buClr>
              <a:buSzPct val="30555"/>
              <a:buFont typeface="Arial"/>
              <a:buNone/>
            </a:pPr>
            <a:endParaRPr sz="900"/>
          </a:p>
          <a:p>
            <a:pPr marL="0" lvl="0" indent="0" algn="l" rtl="0">
              <a:spcBef>
                <a:spcPts val="1200"/>
              </a:spcBef>
              <a:spcAft>
                <a:spcPts val="1200"/>
              </a:spcAft>
              <a:buNone/>
            </a:pPr>
            <a:endParaRPr/>
          </a:p>
        </p:txBody>
      </p:sp>
      <p:sp>
        <p:nvSpPr>
          <p:cNvPr id="436" name="Google Shape;436;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1307525" y="5042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OBJECTIVE</a:t>
            </a:r>
            <a:endParaRPr b="1"/>
          </a:p>
        </p:txBody>
      </p:sp>
      <p:sp>
        <p:nvSpPr>
          <p:cNvPr id="160" name="Google Shape;160;p16"/>
          <p:cNvSpPr txBox="1">
            <a:spLocks noGrp="1"/>
          </p:cNvSpPr>
          <p:nvPr>
            <p:ph type="body" idx="1"/>
          </p:nvPr>
        </p:nvSpPr>
        <p:spPr>
          <a:xfrm>
            <a:off x="1061975" y="1597300"/>
            <a:ext cx="7715100" cy="2220000"/>
          </a:xfrm>
          <a:prstGeom prst="rect">
            <a:avLst/>
          </a:prstGeom>
        </p:spPr>
        <p:txBody>
          <a:bodyPr spcFirstLastPara="1" wrap="square" lIns="91425" tIns="91425" rIns="91425" bIns="91425" anchor="t" anchorCtr="0">
            <a:normAutofit lnSpcReduction="20000"/>
          </a:bodyPr>
          <a:lstStyle/>
          <a:p>
            <a:pPr marL="0" lvl="0" indent="0" algn="just" rtl="0">
              <a:spcBef>
                <a:spcPts val="1200"/>
              </a:spcBef>
              <a:spcAft>
                <a:spcPts val="0"/>
              </a:spcAft>
              <a:buNone/>
            </a:pPr>
            <a:r>
              <a:rPr lang="en" sz="1400"/>
              <a:t>In this report, the improvement of password identification authentication system with the assistance of pictures is planned. Password identification authentication is critical to shield the privacy and information of users on varied servers. Passwords that are straightforward to crack are a lot of liable to hackers who will exploit the user data to great extents. This paper chiefly focuses on the idea of Recognition based mostly graphical password identification authentication system. </a:t>
            </a:r>
            <a:endParaRPr sz="5800"/>
          </a:p>
          <a:p>
            <a:pPr marL="0" lvl="0" indent="0" algn="just" rtl="0">
              <a:spcBef>
                <a:spcPts val="1200"/>
              </a:spcBef>
              <a:spcAft>
                <a:spcPts val="0"/>
              </a:spcAft>
              <a:buNone/>
            </a:pPr>
            <a:r>
              <a:rPr lang="en" sz="1500"/>
              <a:t> </a:t>
            </a:r>
            <a:endParaRPr sz="1500"/>
          </a:p>
          <a:p>
            <a:pPr marL="0" lvl="0" indent="0" algn="l" rtl="0">
              <a:spcBef>
                <a:spcPts val="1200"/>
              </a:spcBef>
              <a:spcAft>
                <a:spcPts val="1000"/>
              </a:spcAft>
              <a:buNone/>
            </a:pPr>
            <a:endParaRPr/>
          </a:p>
        </p:txBody>
      </p:sp>
      <p:sp>
        <p:nvSpPr>
          <p:cNvPr id="161" name="Google Shape;1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307525" y="5042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ABSTRACT</a:t>
            </a:r>
            <a:endParaRPr b="1"/>
          </a:p>
        </p:txBody>
      </p:sp>
      <p:sp>
        <p:nvSpPr>
          <p:cNvPr id="168" name="Google Shape;168;p17"/>
          <p:cNvSpPr txBox="1">
            <a:spLocks noGrp="1"/>
          </p:cNvSpPr>
          <p:nvPr>
            <p:ph type="body" idx="1"/>
          </p:nvPr>
        </p:nvSpPr>
        <p:spPr>
          <a:xfrm>
            <a:off x="1061975" y="1597300"/>
            <a:ext cx="7715100" cy="22200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1200"/>
              </a:spcBef>
              <a:spcAft>
                <a:spcPts val="0"/>
              </a:spcAft>
              <a:buNone/>
            </a:pPr>
            <a:r>
              <a:rPr lang="en" sz="5600"/>
              <a:t>Password authentication is necessary to protect the privacy and data of users on various servers. Passwords that are easy to crack are more prone to hackers who can exploit the user information to great extents. This project focuses on the concept of Recognition based authentication system. This system is best alternative for text password which are easy to forget and easy to crack and hence more vulnerable. Traditional techniques like recall-based systems also have disadvantages like Spyware Attack, Shoulder Surfing Attack and Physical Attack. In order to overcome the above limitations, recognition-based algorithm is proposed. Exceptional ability of humans to recognize the images previously seen made the recognition-based algorithms more popular. In this project Recognition Based technique is clubbed with new technologies like web applications and E-mail.</a:t>
            </a:r>
            <a:endParaRPr sz="5600"/>
          </a:p>
          <a:p>
            <a:pPr marL="0" lvl="0" indent="0" algn="just" rtl="0">
              <a:spcBef>
                <a:spcPts val="1200"/>
              </a:spcBef>
              <a:spcAft>
                <a:spcPts val="0"/>
              </a:spcAft>
              <a:buNone/>
            </a:pPr>
            <a:endParaRPr sz="5600"/>
          </a:p>
          <a:p>
            <a:pPr marL="0" lvl="0" indent="0" algn="just" rtl="0">
              <a:spcBef>
                <a:spcPts val="1200"/>
              </a:spcBef>
              <a:spcAft>
                <a:spcPts val="0"/>
              </a:spcAft>
              <a:buNone/>
            </a:pPr>
            <a:r>
              <a:rPr lang="en" sz="1500"/>
              <a:t> </a:t>
            </a:r>
            <a:endParaRPr sz="1500"/>
          </a:p>
          <a:p>
            <a:pPr marL="0" lvl="0" indent="0" algn="l" rtl="0">
              <a:spcBef>
                <a:spcPts val="1200"/>
              </a:spcBef>
              <a:spcAft>
                <a:spcPts val="1000"/>
              </a:spcAft>
              <a:buNone/>
            </a:pPr>
            <a:endParaRPr/>
          </a:p>
        </p:txBody>
      </p:sp>
      <p:sp>
        <p:nvSpPr>
          <p:cNvPr id="169" name="Google Shape;1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INTRODUCTION</a:t>
            </a:r>
            <a:endParaRPr b="1"/>
          </a:p>
        </p:txBody>
      </p:sp>
      <p:sp>
        <p:nvSpPr>
          <p:cNvPr id="176" name="Google Shape;176;p18"/>
          <p:cNvSpPr txBox="1">
            <a:spLocks noGrp="1"/>
          </p:cNvSpPr>
          <p:nvPr>
            <p:ph type="body" idx="1"/>
          </p:nvPr>
        </p:nvSpPr>
        <p:spPr>
          <a:xfrm>
            <a:off x="1163225" y="1236900"/>
            <a:ext cx="7646400" cy="2942100"/>
          </a:xfrm>
          <a:prstGeom prst="rect">
            <a:avLst/>
          </a:prstGeom>
        </p:spPr>
        <p:txBody>
          <a:bodyPr spcFirstLastPara="1" wrap="square" lIns="91425" tIns="91425" rIns="91425" bIns="91425" anchor="t" anchorCtr="0">
            <a:noAutofit/>
          </a:bodyPr>
          <a:lstStyle/>
          <a:p>
            <a:pPr marL="457200" lvl="0" indent="-317500" algn="just" rtl="0">
              <a:spcBef>
                <a:spcPts val="1200"/>
              </a:spcBef>
              <a:spcAft>
                <a:spcPts val="0"/>
              </a:spcAft>
              <a:buSzPts val="1400"/>
              <a:buChar char="●"/>
            </a:pPr>
            <a:r>
              <a:rPr lang="en" sz="1400"/>
              <a:t>Initially web authentication was done on the basis of text password. But as time goes on this system finds many disadvantages. </a:t>
            </a:r>
            <a:endParaRPr sz="1400"/>
          </a:p>
          <a:p>
            <a:pPr marL="457200" lvl="0" indent="-317500" algn="just" rtl="0">
              <a:spcBef>
                <a:spcPts val="0"/>
              </a:spcBef>
              <a:spcAft>
                <a:spcPts val="0"/>
              </a:spcAft>
              <a:buSzPts val="1400"/>
              <a:buChar char="●"/>
            </a:pPr>
            <a:r>
              <a:rPr lang="en" sz="1400"/>
              <a:t>This was not trusted as it always had threat of getting hacked. </a:t>
            </a:r>
            <a:endParaRPr sz="1400"/>
          </a:p>
          <a:p>
            <a:pPr marL="457200" lvl="0" indent="-317500" algn="just" rtl="0">
              <a:spcBef>
                <a:spcPts val="0"/>
              </a:spcBef>
              <a:spcAft>
                <a:spcPts val="0"/>
              </a:spcAft>
              <a:buSzPts val="1400"/>
              <a:buChar char="●"/>
            </a:pPr>
            <a:r>
              <a:rPr lang="en" sz="1400"/>
              <a:t>The graphical password authentication system proposed here, creates great impact. </a:t>
            </a:r>
            <a:endParaRPr sz="1400"/>
          </a:p>
          <a:p>
            <a:pPr marL="457200" lvl="0" indent="-317500" algn="just" rtl="0">
              <a:spcBef>
                <a:spcPts val="0"/>
              </a:spcBef>
              <a:spcAft>
                <a:spcPts val="0"/>
              </a:spcAft>
              <a:buSzPts val="1400"/>
              <a:buChar char="●"/>
            </a:pPr>
            <a:r>
              <a:rPr lang="en" sz="1400"/>
              <a:t>This system overtakes all the disadvantages of the old password authentication system. </a:t>
            </a:r>
            <a:endParaRPr sz="1400"/>
          </a:p>
          <a:p>
            <a:pPr marL="457200" lvl="0" indent="-317500" algn="just" rtl="0">
              <a:spcBef>
                <a:spcPts val="0"/>
              </a:spcBef>
              <a:spcAft>
                <a:spcPts val="0"/>
              </a:spcAft>
              <a:buSzPts val="1400"/>
              <a:buChar char="●"/>
            </a:pPr>
            <a:r>
              <a:rPr lang="en" sz="1400"/>
              <a:t>Recognition-based system is nothing but selecting few images from a set of different images and remembering the sequence.</a:t>
            </a:r>
            <a:endParaRPr sz="1400"/>
          </a:p>
          <a:p>
            <a:pPr marL="457200" lvl="0" indent="-317500" algn="just" rtl="0">
              <a:spcBef>
                <a:spcPts val="0"/>
              </a:spcBef>
              <a:spcAft>
                <a:spcPts val="0"/>
              </a:spcAft>
              <a:buSzPts val="1400"/>
              <a:buChar char="●"/>
            </a:pPr>
            <a:r>
              <a:rPr lang="en" sz="1400"/>
              <a:t>It helps to enhance the graphical password authentication system. It also creates best system for user to use and memorable  system. </a:t>
            </a:r>
            <a:endParaRPr sz="1400"/>
          </a:p>
        </p:txBody>
      </p:sp>
      <p:sp>
        <p:nvSpPr>
          <p:cNvPr id="177" name="Google Shape;1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RELATED WORK</a:t>
            </a:r>
            <a:endParaRPr b="1"/>
          </a:p>
        </p:txBody>
      </p:sp>
      <p:sp>
        <p:nvSpPr>
          <p:cNvPr id="184" name="Google Shape;184;p19"/>
          <p:cNvSpPr txBox="1">
            <a:spLocks noGrp="1"/>
          </p:cNvSpPr>
          <p:nvPr>
            <p:ph type="body" idx="1"/>
          </p:nvPr>
        </p:nvSpPr>
        <p:spPr>
          <a:xfrm>
            <a:off x="1136775" y="1056000"/>
            <a:ext cx="7723800" cy="4087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AE Dirik, et.al, introduced about Pass Point system in a research paper titled as,  Modelling user choice in the Pass Points Graphical Password Scheme. In this system, users can create many points click sequence on a background image. Sequence of clicks is generated to derive the password. Main disadvantage here is that password cannot be reset once forgotten.</a:t>
            </a:r>
            <a:endParaRPr sz="1400"/>
          </a:p>
          <a:p>
            <a:pPr marL="457200" lvl="0" indent="0" algn="just" rtl="0">
              <a:spcBef>
                <a:spcPts val="0"/>
              </a:spcBef>
              <a:spcAft>
                <a:spcPts val="0"/>
              </a:spcAft>
              <a:buNone/>
            </a:pPr>
            <a:r>
              <a:rPr lang="en" sz="1400"/>
              <a:t> </a:t>
            </a:r>
            <a:endParaRPr sz="1400"/>
          </a:p>
          <a:p>
            <a:pPr marL="457200" lvl="0" indent="-317500" algn="l" rtl="0">
              <a:lnSpc>
                <a:spcPct val="105000"/>
              </a:lnSpc>
              <a:spcBef>
                <a:spcPts val="0"/>
              </a:spcBef>
              <a:spcAft>
                <a:spcPts val="0"/>
              </a:spcAft>
              <a:buSzPts val="1400"/>
              <a:buChar char="●"/>
            </a:pPr>
            <a:r>
              <a:rPr lang="en" sz="1400"/>
              <a:t>Arti Bhanushali, et.al, introduced about Deja Vu algorithm in a research paper titled as, Comparison of Graphical Password Authentication Techniques. In this technique, user is provided with a random set of images. Which is generated using Hash visualization technique. During registration of a new user, a seed value gets generated for that user which gets stored at a trusted server. Using this seed value one random mathematical formula is generated which is applied on each pixel value to get a new image. Disadvantages are the seed values generated are stored on a trusted server. If the server fails, seed values get corrupted and also it is time consuming.</a:t>
            </a:r>
            <a:endParaRPr sz="1400"/>
          </a:p>
        </p:txBody>
      </p:sp>
      <p:sp>
        <p:nvSpPr>
          <p:cNvPr id="185" name="Google Shape;1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1307550" y="62290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TRADITIONAL GRAPHICAL AUTHENTICATION SYSTEM</a:t>
            </a:r>
            <a:endParaRPr b="1"/>
          </a:p>
        </p:txBody>
      </p:sp>
      <p:sp>
        <p:nvSpPr>
          <p:cNvPr id="192" name="Google Shape;192;p20"/>
          <p:cNvSpPr txBox="1">
            <a:spLocks noGrp="1"/>
          </p:cNvSpPr>
          <p:nvPr>
            <p:ph type="body" idx="1"/>
          </p:nvPr>
        </p:nvSpPr>
        <p:spPr>
          <a:xfrm>
            <a:off x="1066400" y="1401325"/>
            <a:ext cx="7723800" cy="1497000"/>
          </a:xfrm>
          <a:prstGeom prst="rect">
            <a:avLst/>
          </a:prstGeom>
        </p:spPr>
        <p:txBody>
          <a:bodyPr spcFirstLastPara="1" wrap="square" lIns="91425" tIns="91425" rIns="91425" bIns="91425" anchor="t" anchorCtr="0">
            <a:noAutofit/>
          </a:bodyPr>
          <a:lstStyle/>
          <a:p>
            <a:pPr marL="228600" lvl="0" indent="0" algn="just" rtl="0">
              <a:spcBef>
                <a:spcPts val="1200"/>
              </a:spcBef>
              <a:spcAft>
                <a:spcPts val="1200"/>
              </a:spcAft>
              <a:buNone/>
            </a:pPr>
            <a:r>
              <a:rPr lang="en" sz="1400"/>
              <a:t>Recall Based Graphical Password Authentication System - In recall-based techniques, a user is asked to reproduce something that he or she created or selected earlier during the registration stage. Here we will focus on recognition-based systems as they are likely to be associated with lower cognitive demand and can exploit the well-documented advantage of recognition over either pure or cued-recall. </a:t>
            </a:r>
            <a:endParaRPr sz="1200"/>
          </a:p>
        </p:txBody>
      </p:sp>
      <p:sp>
        <p:nvSpPr>
          <p:cNvPr id="193" name="Google Shape;19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95" name="Google Shape;195;p20"/>
          <p:cNvPicPr preferRelativeResize="0"/>
          <p:nvPr/>
        </p:nvPicPr>
        <p:blipFill>
          <a:blip r:embed="rId3">
            <a:alphaModFix/>
          </a:blip>
          <a:stretch>
            <a:fillRect/>
          </a:stretch>
        </p:blipFill>
        <p:spPr>
          <a:xfrm>
            <a:off x="3542900" y="2898325"/>
            <a:ext cx="2263625" cy="208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1307550" y="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TRADITIONAL GRAPHICAL AUTHENTICATION SYSTEM - BLOCK DIAGRAM</a:t>
            </a:r>
            <a:endParaRPr b="1"/>
          </a:p>
        </p:txBody>
      </p:sp>
      <p:sp>
        <p:nvSpPr>
          <p:cNvPr id="201" name="Google Shape;20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203" name="Google Shape;203;p21"/>
          <p:cNvPicPr preferRelativeResize="0"/>
          <p:nvPr/>
        </p:nvPicPr>
        <p:blipFill>
          <a:blip r:embed="rId3">
            <a:alphaModFix/>
          </a:blip>
          <a:stretch>
            <a:fillRect/>
          </a:stretch>
        </p:blipFill>
        <p:spPr>
          <a:xfrm>
            <a:off x="2873124" y="793625"/>
            <a:ext cx="3416675" cy="42173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2488</Words>
  <Application>Microsoft Office PowerPoint</Application>
  <PresentationFormat>On-screen Show (16:9)</PresentationFormat>
  <Paragraphs>263</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Montserrat</vt:lpstr>
      <vt:lpstr>Roboto</vt:lpstr>
      <vt:lpstr>Lato</vt:lpstr>
      <vt:lpstr>Arial</vt:lpstr>
      <vt:lpstr>Times New Roman</vt:lpstr>
      <vt:lpstr>Focus</vt:lpstr>
      <vt:lpstr>CSE3501</vt:lpstr>
      <vt:lpstr>Web Based Graphical Password Authentication System</vt:lpstr>
      <vt:lpstr>OVERVIEW</vt:lpstr>
      <vt:lpstr>OBJECTIVE</vt:lpstr>
      <vt:lpstr>ABSTRACT</vt:lpstr>
      <vt:lpstr>INTRODUCTION</vt:lpstr>
      <vt:lpstr>RELATED WORK</vt:lpstr>
      <vt:lpstr>TRADITIONAL GRAPHICAL AUTHENTICATION SYSTEM</vt:lpstr>
      <vt:lpstr>TRADITIONAL GRAPHICAL AUTHENTICATION SYSTEM - BLOCK DIAGRAM</vt:lpstr>
      <vt:lpstr>TRADITIONAL GRAPHICAL PASSWORD AUTHENTICATION SYSTEM - LIMITATIONS</vt:lpstr>
      <vt:lpstr>TRADITIONAL GRAPHICAL PASSWORD AUTHENTICATION SYSTEM - LIMITATIONS</vt:lpstr>
      <vt:lpstr>PROPOSED RECOGNITION BASED SYSTEM - ALGORITHM</vt:lpstr>
      <vt:lpstr>PROPOSED RECOGNITION BASED SYSTEM - ALGORITHM</vt:lpstr>
      <vt:lpstr>PROPOSED RECOGNITION BASED SYSTEM - ALGORITHM</vt:lpstr>
      <vt:lpstr>PROPOSED RECOGNITION BASED SYSTEM - ALGORITHM</vt:lpstr>
      <vt:lpstr>PROPOSED RECOGNITION BASED SYSTEM - ALGORITHM</vt:lpstr>
      <vt:lpstr>PROPOSED RECOGNITION BASED SYSTEM - ALGORITHM</vt:lpstr>
      <vt:lpstr>PROPOSED RECOGNITION BASED SYSTEM - FLOWCHART</vt:lpstr>
      <vt:lpstr>PROPOSED RECOGNITION BASED SYSTEM - COMPONENTS</vt:lpstr>
      <vt:lpstr>PROPOSED RECOGNITION BASED SYSTEM - COMPONENTS</vt:lpstr>
      <vt:lpstr>PROPOSED RECOGNITION BASED SYSTEM - COMPONENTS</vt:lpstr>
      <vt:lpstr>PROPOSED RECOGNITION BASED SYSTEM - SOFTWARE UNIT &amp; PACKAGES</vt:lpstr>
      <vt:lpstr>SIMULATION SNAPSHOTS</vt:lpstr>
      <vt:lpstr>SIMULATION SNAPSHOTS</vt:lpstr>
      <vt:lpstr>SIMULATION SNAPSHOTS</vt:lpstr>
      <vt:lpstr>SIMULATION SNAPSHOTS</vt:lpstr>
      <vt:lpstr>SIMULATION SNAPSHOTS</vt:lpstr>
      <vt:lpstr>SIMULATION SNAPSHOTS</vt:lpstr>
      <vt:lpstr>SIMULATION SNAPSHOTS</vt:lpstr>
      <vt:lpstr>SIMULATION SNAPSHOTS</vt:lpstr>
      <vt:lpstr>SIMULATION SNAPSHOTS</vt:lpstr>
      <vt:lpstr>SIMULATION SNAPSHOTS</vt:lpstr>
      <vt:lpstr>PROPOSED GRAPHICAL AUTHENTICATION SYSTEM - ADVANTAGES</vt:lpstr>
      <vt:lpstr>CONCLUSION</vt:lpstr>
      <vt:lpstr>REFERENCES</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CSE3501</dc:title>
  <cp:lastModifiedBy>HP</cp:lastModifiedBy>
  <cp:revision>1</cp:revision>
  <dcterms:modified xsi:type="dcterms:W3CDTF">2021-12-10T16:35:54Z</dcterms:modified>
</cp:coreProperties>
</file>